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98" r:id="rId2"/>
    <p:sldId id="332" r:id="rId3"/>
    <p:sldId id="348" r:id="rId4"/>
    <p:sldId id="299" r:id="rId5"/>
    <p:sldId id="300" r:id="rId6"/>
    <p:sldId id="301" r:id="rId7"/>
    <p:sldId id="335" r:id="rId8"/>
    <p:sldId id="302" r:id="rId9"/>
    <p:sldId id="303" r:id="rId10"/>
    <p:sldId id="304" r:id="rId11"/>
    <p:sldId id="336" r:id="rId12"/>
    <p:sldId id="342" r:id="rId13"/>
    <p:sldId id="305" r:id="rId14"/>
    <p:sldId id="344" r:id="rId15"/>
    <p:sldId id="306" r:id="rId16"/>
    <p:sldId id="307" r:id="rId17"/>
    <p:sldId id="308" r:id="rId18"/>
    <p:sldId id="309" r:id="rId19"/>
    <p:sldId id="345" r:id="rId20"/>
    <p:sldId id="310" r:id="rId21"/>
    <p:sldId id="346" r:id="rId22"/>
    <p:sldId id="311" r:id="rId23"/>
    <p:sldId id="347" r:id="rId24"/>
    <p:sldId id="312" r:id="rId25"/>
    <p:sldId id="313" r:id="rId26"/>
    <p:sldId id="314" r:id="rId27"/>
    <p:sldId id="315" r:id="rId28"/>
    <p:sldId id="316" r:id="rId29"/>
    <p:sldId id="317" r:id="rId30"/>
    <p:sldId id="318" r:id="rId31"/>
    <p:sldId id="324" r:id="rId32"/>
    <p:sldId id="319" r:id="rId33"/>
    <p:sldId id="325" r:id="rId34"/>
    <p:sldId id="337" r:id="rId35"/>
    <p:sldId id="320" r:id="rId36"/>
    <p:sldId id="338" r:id="rId37"/>
    <p:sldId id="326" r:id="rId38"/>
    <p:sldId id="321" r:id="rId39"/>
    <p:sldId id="328" r:id="rId40"/>
    <p:sldId id="339" r:id="rId41"/>
    <p:sldId id="327" r:id="rId42"/>
    <p:sldId id="322" r:id="rId43"/>
    <p:sldId id="329" r:id="rId44"/>
    <p:sldId id="330" r:id="rId45"/>
    <p:sldId id="323" r:id="rId46"/>
    <p:sldId id="331" r:id="rId47"/>
    <p:sldId id="333" r:id="rId48"/>
    <p:sldId id="334" r:id="rId49"/>
    <p:sldId id="340" r:id="rId5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1" d="100"/>
          <a:sy n="71" d="100"/>
        </p:scale>
        <p:origin x="69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D6A057F-8F6E-4DD2-BAFE-96AD4F23AA08}"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IN"/>
        </a:p>
      </dgm:t>
    </dgm:pt>
    <dgm:pt modelId="{DF5AAC99-7EB1-4B05-A766-7660ECD36C11}">
      <dgm:prSet phldrT="[Text]"/>
      <dgm:spPr/>
      <dgm:t>
        <a:bodyPr/>
        <a:lstStyle/>
        <a:p>
          <a:r>
            <a:rPr lang="en-US" dirty="0"/>
            <a:t>Fixed Prosthodontics</a:t>
          </a:r>
          <a:endParaRPr lang="en-IN" dirty="0"/>
        </a:p>
      </dgm:t>
    </dgm:pt>
    <dgm:pt modelId="{F49B4DAD-6038-423E-8F46-01E0EBC2389A}" type="parTrans" cxnId="{F4F4F54A-1D7B-4329-9D34-B12630E81C12}">
      <dgm:prSet/>
      <dgm:spPr/>
      <dgm:t>
        <a:bodyPr/>
        <a:lstStyle/>
        <a:p>
          <a:endParaRPr lang="en-IN"/>
        </a:p>
      </dgm:t>
    </dgm:pt>
    <dgm:pt modelId="{84F23A95-06AC-4575-BA50-4563EB46A106}" type="sibTrans" cxnId="{F4F4F54A-1D7B-4329-9D34-B12630E81C12}">
      <dgm:prSet/>
      <dgm:spPr/>
      <dgm:t>
        <a:bodyPr/>
        <a:lstStyle/>
        <a:p>
          <a:endParaRPr lang="en-IN"/>
        </a:p>
      </dgm:t>
    </dgm:pt>
    <dgm:pt modelId="{E6C6DEBA-25FA-4357-B9E9-9A6DBAE08A56}">
      <dgm:prSet phldrT="[Text]"/>
      <dgm:spPr/>
      <dgm:t>
        <a:bodyPr/>
        <a:lstStyle/>
        <a:p>
          <a:r>
            <a:rPr lang="en-US" dirty="0"/>
            <a:t>Removable Prosthodontics</a:t>
          </a:r>
          <a:endParaRPr lang="en-IN" dirty="0"/>
        </a:p>
      </dgm:t>
    </dgm:pt>
    <dgm:pt modelId="{7C96B7C3-9A2A-49B7-AFA9-7BC81AF62C3D}" type="parTrans" cxnId="{171DF750-6A26-41E7-A79A-9FC4245AA863}">
      <dgm:prSet/>
      <dgm:spPr/>
      <dgm:t>
        <a:bodyPr/>
        <a:lstStyle/>
        <a:p>
          <a:endParaRPr lang="en-IN"/>
        </a:p>
      </dgm:t>
    </dgm:pt>
    <dgm:pt modelId="{5D6B755F-6B92-4B0C-9822-DFEACBB2C873}" type="sibTrans" cxnId="{171DF750-6A26-41E7-A79A-9FC4245AA863}">
      <dgm:prSet/>
      <dgm:spPr/>
      <dgm:t>
        <a:bodyPr/>
        <a:lstStyle/>
        <a:p>
          <a:endParaRPr lang="en-IN"/>
        </a:p>
      </dgm:t>
    </dgm:pt>
    <dgm:pt modelId="{407F4029-D576-4692-85BC-205130ED34B1}">
      <dgm:prSet phldrT="[Text]"/>
      <dgm:spPr/>
      <dgm:t>
        <a:bodyPr/>
        <a:lstStyle/>
        <a:p>
          <a:r>
            <a:rPr lang="en-US" dirty="0"/>
            <a:t>Maxillofacial Prosthodontics</a:t>
          </a:r>
          <a:endParaRPr lang="en-IN" dirty="0"/>
        </a:p>
      </dgm:t>
    </dgm:pt>
    <dgm:pt modelId="{675C2100-6252-4288-801F-574194755391}" type="parTrans" cxnId="{1FEF12DC-8DE9-4FAE-832B-C08087DD0A2C}">
      <dgm:prSet/>
      <dgm:spPr/>
      <dgm:t>
        <a:bodyPr/>
        <a:lstStyle/>
        <a:p>
          <a:endParaRPr lang="en-IN"/>
        </a:p>
      </dgm:t>
    </dgm:pt>
    <dgm:pt modelId="{0A308378-F1AA-4878-8A8B-43AA8DCCA8DF}" type="sibTrans" cxnId="{1FEF12DC-8DE9-4FAE-832B-C08087DD0A2C}">
      <dgm:prSet/>
      <dgm:spPr/>
      <dgm:t>
        <a:bodyPr/>
        <a:lstStyle/>
        <a:p>
          <a:endParaRPr lang="en-IN"/>
        </a:p>
      </dgm:t>
    </dgm:pt>
    <dgm:pt modelId="{D72CCF8E-A97B-43D3-BE92-54F160670C98}" type="pres">
      <dgm:prSet presAssocID="{ED6A057F-8F6E-4DD2-BAFE-96AD4F23AA08}" presName="linear" presStyleCnt="0">
        <dgm:presLayoutVars>
          <dgm:dir/>
          <dgm:animLvl val="lvl"/>
          <dgm:resizeHandles val="exact"/>
        </dgm:presLayoutVars>
      </dgm:prSet>
      <dgm:spPr/>
    </dgm:pt>
    <dgm:pt modelId="{C9DAC7E1-1147-4C1D-B6D8-B7B8AF7BD9AF}" type="pres">
      <dgm:prSet presAssocID="{DF5AAC99-7EB1-4B05-A766-7660ECD36C11}" presName="parentLin" presStyleCnt="0"/>
      <dgm:spPr/>
    </dgm:pt>
    <dgm:pt modelId="{314FCD90-43E0-43E9-9FBF-0167C5A31035}" type="pres">
      <dgm:prSet presAssocID="{DF5AAC99-7EB1-4B05-A766-7660ECD36C11}" presName="parentLeftMargin" presStyleLbl="node1" presStyleIdx="0" presStyleCnt="3"/>
      <dgm:spPr/>
    </dgm:pt>
    <dgm:pt modelId="{CBED820B-77B8-4DF7-B92D-31351213030E}" type="pres">
      <dgm:prSet presAssocID="{DF5AAC99-7EB1-4B05-A766-7660ECD36C11}" presName="parentText" presStyleLbl="node1" presStyleIdx="0" presStyleCnt="3">
        <dgm:presLayoutVars>
          <dgm:chMax val="0"/>
          <dgm:bulletEnabled val="1"/>
        </dgm:presLayoutVars>
      </dgm:prSet>
      <dgm:spPr/>
    </dgm:pt>
    <dgm:pt modelId="{FBF61461-A2FF-4540-8273-A64C76F51D0E}" type="pres">
      <dgm:prSet presAssocID="{DF5AAC99-7EB1-4B05-A766-7660ECD36C11}" presName="negativeSpace" presStyleCnt="0"/>
      <dgm:spPr/>
    </dgm:pt>
    <dgm:pt modelId="{A0F57EC8-E734-4D51-92C4-C3CEAB923272}" type="pres">
      <dgm:prSet presAssocID="{DF5AAC99-7EB1-4B05-A766-7660ECD36C11}" presName="childText" presStyleLbl="conFgAcc1" presStyleIdx="0" presStyleCnt="3">
        <dgm:presLayoutVars>
          <dgm:bulletEnabled val="1"/>
        </dgm:presLayoutVars>
      </dgm:prSet>
      <dgm:spPr/>
    </dgm:pt>
    <dgm:pt modelId="{0C94AEA2-D1A5-4442-8374-EB4B99543F92}" type="pres">
      <dgm:prSet presAssocID="{84F23A95-06AC-4575-BA50-4563EB46A106}" presName="spaceBetweenRectangles" presStyleCnt="0"/>
      <dgm:spPr/>
    </dgm:pt>
    <dgm:pt modelId="{8B74A46F-8843-4F18-B0F6-C2FC9EC9CAE1}" type="pres">
      <dgm:prSet presAssocID="{E6C6DEBA-25FA-4357-B9E9-9A6DBAE08A56}" presName="parentLin" presStyleCnt="0"/>
      <dgm:spPr/>
    </dgm:pt>
    <dgm:pt modelId="{C9866D17-D35B-4B98-91E6-65FD17809334}" type="pres">
      <dgm:prSet presAssocID="{E6C6DEBA-25FA-4357-B9E9-9A6DBAE08A56}" presName="parentLeftMargin" presStyleLbl="node1" presStyleIdx="0" presStyleCnt="3"/>
      <dgm:spPr/>
    </dgm:pt>
    <dgm:pt modelId="{23D0F4D0-554D-4800-918E-511984112EE2}" type="pres">
      <dgm:prSet presAssocID="{E6C6DEBA-25FA-4357-B9E9-9A6DBAE08A56}" presName="parentText" presStyleLbl="node1" presStyleIdx="1" presStyleCnt="3">
        <dgm:presLayoutVars>
          <dgm:chMax val="0"/>
          <dgm:bulletEnabled val="1"/>
        </dgm:presLayoutVars>
      </dgm:prSet>
      <dgm:spPr/>
    </dgm:pt>
    <dgm:pt modelId="{B64348E7-991F-4F57-9134-9ABD4DF20157}" type="pres">
      <dgm:prSet presAssocID="{E6C6DEBA-25FA-4357-B9E9-9A6DBAE08A56}" presName="negativeSpace" presStyleCnt="0"/>
      <dgm:spPr/>
    </dgm:pt>
    <dgm:pt modelId="{0597EDDD-7857-42DA-815B-4D8D26C4A065}" type="pres">
      <dgm:prSet presAssocID="{E6C6DEBA-25FA-4357-B9E9-9A6DBAE08A56}" presName="childText" presStyleLbl="conFgAcc1" presStyleIdx="1" presStyleCnt="3">
        <dgm:presLayoutVars>
          <dgm:bulletEnabled val="1"/>
        </dgm:presLayoutVars>
      </dgm:prSet>
      <dgm:spPr/>
    </dgm:pt>
    <dgm:pt modelId="{31BE35F1-B62C-4B58-A2B5-381A0E2F356A}" type="pres">
      <dgm:prSet presAssocID="{5D6B755F-6B92-4B0C-9822-DFEACBB2C873}" presName="spaceBetweenRectangles" presStyleCnt="0"/>
      <dgm:spPr/>
    </dgm:pt>
    <dgm:pt modelId="{08460B5D-F0A1-4267-84FF-B885164402BC}" type="pres">
      <dgm:prSet presAssocID="{407F4029-D576-4692-85BC-205130ED34B1}" presName="parentLin" presStyleCnt="0"/>
      <dgm:spPr/>
    </dgm:pt>
    <dgm:pt modelId="{81709D0B-83D1-4116-BD17-C7F0768F68CE}" type="pres">
      <dgm:prSet presAssocID="{407F4029-D576-4692-85BC-205130ED34B1}" presName="parentLeftMargin" presStyleLbl="node1" presStyleIdx="1" presStyleCnt="3"/>
      <dgm:spPr/>
    </dgm:pt>
    <dgm:pt modelId="{2E7A4438-1E9A-4623-96C6-2853D4EEBC82}" type="pres">
      <dgm:prSet presAssocID="{407F4029-D576-4692-85BC-205130ED34B1}" presName="parentText" presStyleLbl="node1" presStyleIdx="2" presStyleCnt="3">
        <dgm:presLayoutVars>
          <dgm:chMax val="0"/>
          <dgm:bulletEnabled val="1"/>
        </dgm:presLayoutVars>
      </dgm:prSet>
      <dgm:spPr/>
    </dgm:pt>
    <dgm:pt modelId="{5331E99A-8576-49CA-BCAE-3DE1914EE746}" type="pres">
      <dgm:prSet presAssocID="{407F4029-D576-4692-85BC-205130ED34B1}" presName="negativeSpace" presStyleCnt="0"/>
      <dgm:spPr/>
    </dgm:pt>
    <dgm:pt modelId="{F0730CD6-681A-4DFA-AB1B-5608D9B38E65}" type="pres">
      <dgm:prSet presAssocID="{407F4029-D576-4692-85BC-205130ED34B1}" presName="childText" presStyleLbl="conFgAcc1" presStyleIdx="2" presStyleCnt="3">
        <dgm:presLayoutVars>
          <dgm:bulletEnabled val="1"/>
        </dgm:presLayoutVars>
      </dgm:prSet>
      <dgm:spPr/>
    </dgm:pt>
  </dgm:ptLst>
  <dgm:cxnLst>
    <dgm:cxn modelId="{8B683C0C-DC20-43DE-8120-93D428C9295C}" type="presOf" srcId="{E6C6DEBA-25FA-4357-B9E9-9A6DBAE08A56}" destId="{C9866D17-D35B-4B98-91E6-65FD17809334}" srcOrd="0" destOrd="0" presId="urn:microsoft.com/office/officeart/2005/8/layout/list1"/>
    <dgm:cxn modelId="{F4F4F54A-1D7B-4329-9D34-B12630E81C12}" srcId="{ED6A057F-8F6E-4DD2-BAFE-96AD4F23AA08}" destId="{DF5AAC99-7EB1-4B05-A766-7660ECD36C11}" srcOrd="0" destOrd="0" parTransId="{F49B4DAD-6038-423E-8F46-01E0EBC2389A}" sibTransId="{84F23A95-06AC-4575-BA50-4563EB46A106}"/>
    <dgm:cxn modelId="{171DF750-6A26-41E7-A79A-9FC4245AA863}" srcId="{ED6A057F-8F6E-4DD2-BAFE-96AD4F23AA08}" destId="{E6C6DEBA-25FA-4357-B9E9-9A6DBAE08A56}" srcOrd="1" destOrd="0" parTransId="{7C96B7C3-9A2A-49B7-AFA9-7BC81AF62C3D}" sibTransId="{5D6B755F-6B92-4B0C-9822-DFEACBB2C873}"/>
    <dgm:cxn modelId="{E7795D82-BF40-453F-88DF-608E624B0C5C}" type="presOf" srcId="{E6C6DEBA-25FA-4357-B9E9-9A6DBAE08A56}" destId="{23D0F4D0-554D-4800-918E-511984112EE2}" srcOrd="1" destOrd="0" presId="urn:microsoft.com/office/officeart/2005/8/layout/list1"/>
    <dgm:cxn modelId="{F113DA8E-AC5A-413D-A4C4-3CE233D30E6F}" type="presOf" srcId="{DF5AAC99-7EB1-4B05-A766-7660ECD36C11}" destId="{314FCD90-43E0-43E9-9FBF-0167C5A31035}" srcOrd="0" destOrd="0" presId="urn:microsoft.com/office/officeart/2005/8/layout/list1"/>
    <dgm:cxn modelId="{85F2618F-DFA1-41CB-BC5E-5FDFD2A48AC3}" type="presOf" srcId="{407F4029-D576-4692-85BC-205130ED34B1}" destId="{2E7A4438-1E9A-4623-96C6-2853D4EEBC82}" srcOrd="1" destOrd="0" presId="urn:microsoft.com/office/officeart/2005/8/layout/list1"/>
    <dgm:cxn modelId="{9AE069A1-2490-4540-AA22-793D1422C2C6}" type="presOf" srcId="{DF5AAC99-7EB1-4B05-A766-7660ECD36C11}" destId="{CBED820B-77B8-4DF7-B92D-31351213030E}" srcOrd="1" destOrd="0" presId="urn:microsoft.com/office/officeart/2005/8/layout/list1"/>
    <dgm:cxn modelId="{2CD7D2B1-CD5C-4087-8BBE-F0578BA5EBA1}" type="presOf" srcId="{407F4029-D576-4692-85BC-205130ED34B1}" destId="{81709D0B-83D1-4116-BD17-C7F0768F68CE}" srcOrd="0" destOrd="0" presId="urn:microsoft.com/office/officeart/2005/8/layout/list1"/>
    <dgm:cxn modelId="{ED8DF6DB-3E46-4D15-8F15-22983B5F721B}" type="presOf" srcId="{ED6A057F-8F6E-4DD2-BAFE-96AD4F23AA08}" destId="{D72CCF8E-A97B-43D3-BE92-54F160670C98}" srcOrd="0" destOrd="0" presId="urn:microsoft.com/office/officeart/2005/8/layout/list1"/>
    <dgm:cxn modelId="{1FEF12DC-8DE9-4FAE-832B-C08087DD0A2C}" srcId="{ED6A057F-8F6E-4DD2-BAFE-96AD4F23AA08}" destId="{407F4029-D576-4692-85BC-205130ED34B1}" srcOrd="2" destOrd="0" parTransId="{675C2100-6252-4288-801F-574194755391}" sibTransId="{0A308378-F1AA-4878-8A8B-43AA8DCCA8DF}"/>
    <dgm:cxn modelId="{496ACEE2-A861-4321-A569-2B2C728649F6}" type="presParOf" srcId="{D72CCF8E-A97B-43D3-BE92-54F160670C98}" destId="{C9DAC7E1-1147-4C1D-B6D8-B7B8AF7BD9AF}" srcOrd="0" destOrd="0" presId="urn:microsoft.com/office/officeart/2005/8/layout/list1"/>
    <dgm:cxn modelId="{F80BF8AF-933F-404F-8269-DFA118C9F2A6}" type="presParOf" srcId="{C9DAC7E1-1147-4C1D-B6D8-B7B8AF7BD9AF}" destId="{314FCD90-43E0-43E9-9FBF-0167C5A31035}" srcOrd="0" destOrd="0" presId="urn:microsoft.com/office/officeart/2005/8/layout/list1"/>
    <dgm:cxn modelId="{E210E7FA-16D3-4CE1-AB2F-EFEEB12C2366}" type="presParOf" srcId="{C9DAC7E1-1147-4C1D-B6D8-B7B8AF7BD9AF}" destId="{CBED820B-77B8-4DF7-B92D-31351213030E}" srcOrd="1" destOrd="0" presId="urn:microsoft.com/office/officeart/2005/8/layout/list1"/>
    <dgm:cxn modelId="{BBD7C2CA-E314-418C-985B-6E28017B3151}" type="presParOf" srcId="{D72CCF8E-A97B-43D3-BE92-54F160670C98}" destId="{FBF61461-A2FF-4540-8273-A64C76F51D0E}" srcOrd="1" destOrd="0" presId="urn:microsoft.com/office/officeart/2005/8/layout/list1"/>
    <dgm:cxn modelId="{DBBB2BBB-1114-4770-BE1E-49BBB1676960}" type="presParOf" srcId="{D72CCF8E-A97B-43D3-BE92-54F160670C98}" destId="{A0F57EC8-E734-4D51-92C4-C3CEAB923272}" srcOrd="2" destOrd="0" presId="urn:microsoft.com/office/officeart/2005/8/layout/list1"/>
    <dgm:cxn modelId="{BF6EE8EB-E850-40F7-8620-9520C727096C}" type="presParOf" srcId="{D72CCF8E-A97B-43D3-BE92-54F160670C98}" destId="{0C94AEA2-D1A5-4442-8374-EB4B99543F92}" srcOrd="3" destOrd="0" presId="urn:microsoft.com/office/officeart/2005/8/layout/list1"/>
    <dgm:cxn modelId="{06F1ACD6-C2D5-41AD-A713-0E231BF989B7}" type="presParOf" srcId="{D72CCF8E-A97B-43D3-BE92-54F160670C98}" destId="{8B74A46F-8843-4F18-B0F6-C2FC9EC9CAE1}" srcOrd="4" destOrd="0" presId="urn:microsoft.com/office/officeart/2005/8/layout/list1"/>
    <dgm:cxn modelId="{CABE5F5F-33E4-428C-B97F-3468803084AF}" type="presParOf" srcId="{8B74A46F-8843-4F18-B0F6-C2FC9EC9CAE1}" destId="{C9866D17-D35B-4B98-91E6-65FD17809334}" srcOrd="0" destOrd="0" presId="urn:microsoft.com/office/officeart/2005/8/layout/list1"/>
    <dgm:cxn modelId="{F3D5C76F-F6E3-4331-B833-AAF54E07F52C}" type="presParOf" srcId="{8B74A46F-8843-4F18-B0F6-C2FC9EC9CAE1}" destId="{23D0F4D0-554D-4800-918E-511984112EE2}" srcOrd="1" destOrd="0" presId="urn:microsoft.com/office/officeart/2005/8/layout/list1"/>
    <dgm:cxn modelId="{0828637C-5EBA-4677-85B7-AA56984F8C91}" type="presParOf" srcId="{D72CCF8E-A97B-43D3-BE92-54F160670C98}" destId="{B64348E7-991F-4F57-9134-9ABD4DF20157}" srcOrd="5" destOrd="0" presId="urn:microsoft.com/office/officeart/2005/8/layout/list1"/>
    <dgm:cxn modelId="{A77DDA02-2F3B-4AB3-93EC-A878A7BDA74F}" type="presParOf" srcId="{D72CCF8E-A97B-43D3-BE92-54F160670C98}" destId="{0597EDDD-7857-42DA-815B-4D8D26C4A065}" srcOrd="6" destOrd="0" presId="urn:microsoft.com/office/officeart/2005/8/layout/list1"/>
    <dgm:cxn modelId="{BC3EF990-2259-4F21-8FA1-97BCEDEFE711}" type="presParOf" srcId="{D72CCF8E-A97B-43D3-BE92-54F160670C98}" destId="{31BE35F1-B62C-4B58-A2B5-381A0E2F356A}" srcOrd="7" destOrd="0" presId="urn:microsoft.com/office/officeart/2005/8/layout/list1"/>
    <dgm:cxn modelId="{6D323AA0-0648-4808-968E-9E5636B065BA}" type="presParOf" srcId="{D72CCF8E-A97B-43D3-BE92-54F160670C98}" destId="{08460B5D-F0A1-4267-84FF-B885164402BC}" srcOrd="8" destOrd="0" presId="urn:microsoft.com/office/officeart/2005/8/layout/list1"/>
    <dgm:cxn modelId="{7EEE2ECF-96AF-499D-855E-13221AAB4DCF}" type="presParOf" srcId="{08460B5D-F0A1-4267-84FF-B885164402BC}" destId="{81709D0B-83D1-4116-BD17-C7F0768F68CE}" srcOrd="0" destOrd="0" presId="urn:microsoft.com/office/officeart/2005/8/layout/list1"/>
    <dgm:cxn modelId="{98A78F74-E524-4584-AAE0-73249D566770}" type="presParOf" srcId="{08460B5D-F0A1-4267-84FF-B885164402BC}" destId="{2E7A4438-1E9A-4623-96C6-2853D4EEBC82}" srcOrd="1" destOrd="0" presId="urn:microsoft.com/office/officeart/2005/8/layout/list1"/>
    <dgm:cxn modelId="{E5957D5A-F8B9-4E08-8825-77CB6C215FAE}" type="presParOf" srcId="{D72CCF8E-A97B-43D3-BE92-54F160670C98}" destId="{5331E99A-8576-49CA-BCAE-3DE1914EE746}" srcOrd="9" destOrd="0" presId="urn:microsoft.com/office/officeart/2005/8/layout/list1"/>
    <dgm:cxn modelId="{409BFC0F-DEFE-4F80-AEDC-9330293B74CC}" type="presParOf" srcId="{D72CCF8E-A97B-43D3-BE92-54F160670C98}" destId="{F0730CD6-681A-4DFA-AB1B-5608D9B38E65}"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0F57EC8-E734-4D51-92C4-C3CEAB923272}">
      <dsp:nvSpPr>
        <dsp:cNvPr id="0" name=""/>
        <dsp:cNvSpPr/>
      </dsp:nvSpPr>
      <dsp:spPr>
        <a:xfrm>
          <a:off x="0" y="939033"/>
          <a:ext cx="8128000" cy="8820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CBED820B-77B8-4DF7-B92D-31351213030E}">
      <dsp:nvSpPr>
        <dsp:cNvPr id="0" name=""/>
        <dsp:cNvSpPr/>
      </dsp:nvSpPr>
      <dsp:spPr>
        <a:xfrm>
          <a:off x="406400" y="422433"/>
          <a:ext cx="5689600" cy="103320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5053" tIns="0" rIns="215053" bIns="0" numCol="1" spcCol="1270" anchor="ctr" anchorCtr="0">
          <a:noAutofit/>
        </a:bodyPr>
        <a:lstStyle/>
        <a:p>
          <a:pPr marL="0" lvl="0" indent="0" algn="l" defTabSz="1555750">
            <a:lnSpc>
              <a:spcPct val="90000"/>
            </a:lnSpc>
            <a:spcBef>
              <a:spcPct val="0"/>
            </a:spcBef>
            <a:spcAft>
              <a:spcPct val="35000"/>
            </a:spcAft>
            <a:buNone/>
          </a:pPr>
          <a:r>
            <a:rPr lang="en-US" sz="3500" kern="1200" dirty="0"/>
            <a:t>Fixed Prosthodontics</a:t>
          </a:r>
          <a:endParaRPr lang="en-IN" sz="3500" kern="1200" dirty="0"/>
        </a:p>
      </dsp:txBody>
      <dsp:txXfrm>
        <a:off x="456837" y="472870"/>
        <a:ext cx="5588726" cy="932326"/>
      </dsp:txXfrm>
    </dsp:sp>
    <dsp:sp modelId="{0597EDDD-7857-42DA-815B-4D8D26C4A065}">
      <dsp:nvSpPr>
        <dsp:cNvPr id="0" name=""/>
        <dsp:cNvSpPr/>
      </dsp:nvSpPr>
      <dsp:spPr>
        <a:xfrm>
          <a:off x="0" y="2526633"/>
          <a:ext cx="8128000" cy="8820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23D0F4D0-554D-4800-918E-511984112EE2}">
      <dsp:nvSpPr>
        <dsp:cNvPr id="0" name=""/>
        <dsp:cNvSpPr/>
      </dsp:nvSpPr>
      <dsp:spPr>
        <a:xfrm>
          <a:off x="406400" y="2010033"/>
          <a:ext cx="5689600" cy="103320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5053" tIns="0" rIns="215053" bIns="0" numCol="1" spcCol="1270" anchor="ctr" anchorCtr="0">
          <a:noAutofit/>
        </a:bodyPr>
        <a:lstStyle/>
        <a:p>
          <a:pPr marL="0" lvl="0" indent="0" algn="l" defTabSz="1555750">
            <a:lnSpc>
              <a:spcPct val="90000"/>
            </a:lnSpc>
            <a:spcBef>
              <a:spcPct val="0"/>
            </a:spcBef>
            <a:spcAft>
              <a:spcPct val="35000"/>
            </a:spcAft>
            <a:buNone/>
          </a:pPr>
          <a:r>
            <a:rPr lang="en-US" sz="3500" kern="1200" dirty="0"/>
            <a:t>Removable Prosthodontics</a:t>
          </a:r>
          <a:endParaRPr lang="en-IN" sz="3500" kern="1200" dirty="0"/>
        </a:p>
      </dsp:txBody>
      <dsp:txXfrm>
        <a:off x="456837" y="2060470"/>
        <a:ext cx="5588726" cy="932326"/>
      </dsp:txXfrm>
    </dsp:sp>
    <dsp:sp modelId="{F0730CD6-681A-4DFA-AB1B-5608D9B38E65}">
      <dsp:nvSpPr>
        <dsp:cNvPr id="0" name=""/>
        <dsp:cNvSpPr/>
      </dsp:nvSpPr>
      <dsp:spPr>
        <a:xfrm>
          <a:off x="0" y="4114233"/>
          <a:ext cx="8128000" cy="8820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2E7A4438-1E9A-4623-96C6-2853D4EEBC82}">
      <dsp:nvSpPr>
        <dsp:cNvPr id="0" name=""/>
        <dsp:cNvSpPr/>
      </dsp:nvSpPr>
      <dsp:spPr>
        <a:xfrm>
          <a:off x="406400" y="3597633"/>
          <a:ext cx="5689600" cy="103320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5053" tIns="0" rIns="215053" bIns="0" numCol="1" spcCol="1270" anchor="ctr" anchorCtr="0">
          <a:noAutofit/>
        </a:bodyPr>
        <a:lstStyle/>
        <a:p>
          <a:pPr marL="0" lvl="0" indent="0" algn="l" defTabSz="1555750">
            <a:lnSpc>
              <a:spcPct val="90000"/>
            </a:lnSpc>
            <a:spcBef>
              <a:spcPct val="0"/>
            </a:spcBef>
            <a:spcAft>
              <a:spcPct val="35000"/>
            </a:spcAft>
            <a:buNone/>
          </a:pPr>
          <a:r>
            <a:rPr lang="en-US" sz="3500" kern="1200" dirty="0"/>
            <a:t>Maxillofacial Prosthodontics</a:t>
          </a:r>
          <a:endParaRPr lang="en-IN" sz="3500" kern="1200" dirty="0"/>
        </a:p>
      </dsp:txBody>
      <dsp:txXfrm>
        <a:off x="456837" y="3648070"/>
        <a:ext cx="5588726" cy="932326"/>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4CC97E-9325-404A-745D-92E52C45485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005B4CF3-1381-94CE-B3EC-C091357F4A8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0292FC1D-AF34-02DF-8BCC-85912CDC752D}"/>
              </a:ext>
            </a:extLst>
          </p:cNvPr>
          <p:cNvSpPr>
            <a:spLocks noGrp="1"/>
          </p:cNvSpPr>
          <p:nvPr>
            <p:ph type="dt" sz="half" idx="10"/>
          </p:nvPr>
        </p:nvSpPr>
        <p:spPr/>
        <p:txBody>
          <a:bodyPr/>
          <a:lstStyle/>
          <a:p>
            <a:fld id="{48DED885-60A0-4AE6-AF78-2D4DBD163848}" type="datetimeFigureOut">
              <a:rPr lang="en-IN" smtClean="0"/>
              <a:t>23-09-2022</a:t>
            </a:fld>
            <a:endParaRPr lang="en-IN"/>
          </a:p>
        </p:txBody>
      </p:sp>
      <p:sp>
        <p:nvSpPr>
          <p:cNvPr id="5" name="Footer Placeholder 4">
            <a:extLst>
              <a:ext uri="{FF2B5EF4-FFF2-40B4-BE49-F238E27FC236}">
                <a16:creationId xmlns:a16="http://schemas.microsoft.com/office/drawing/2014/main" id="{5C04FD19-CC1F-68C1-54F8-429F6EDDF8A7}"/>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C3AAF903-89B6-E0AC-D5AB-95AAE93E2E8F}"/>
              </a:ext>
            </a:extLst>
          </p:cNvPr>
          <p:cNvSpPr>
            <a:spLocks noGrp="1"/>
          </p:cNvSpPr>
          <p:nvPr>
            <p:ph type="sldNum" sz="quarter" idx="12"/>
          </p:nvPr>
        </p:nvSpPr>
        <p:spPr/>
        <p:txBody>
          <a:bodyPr/>
          <a:lstStyle/>
          <a:p>
            <a:fld id="{695A12B5-9863-417E-8AB4-573405798144}" type="slidenum">
              <a:rPr lang="en-IN" smtClean="0"/>
              <a:t>‹#›</a:t>
            </a:fld>
            <a:endParaRPr lang="en-IN"/>
          </a:p>
        </p:txBody>
      </p:sp>
    </p:spTree>
    <p:extLst>
      <p:ext uri="{BB962C8B-B14F-4D97-AF65-F5344CB8AC3E}">
        <p14:creationId xmlns:p14="http://schemas.microsoft.com/office/powerpoint/2010/main" val="12638280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282FB7-5F6D-4EEF-13AE-29F5CDDA71F6}"/>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E30106F1-CD56-B0AF-7ED1-90026257B4F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7C691CDE-7978-2EFB-ACD3-2BDD7B445EF6}"/>
              </a:ext>
            </a:extLst>
          </p:cNvPr>
          <p:cNvSpPr>
            <a:spLocks noGrp="1"/>
          </p:cNvSpPr>
          <p:nvPr>
            <p:ph type="dt" sz="half" idx="10"/>
          </p:nvPr>
        </p:nvSpPr>
        <p:spPr/>
        <p:txBody>
          <a:bodyPr/>
          <a:lstStyle/>
          <a:p>
            <a:fld id="{48DED885-60A0-4AE6-AF78-2D4DBD163848}" type="datetimeFigureOut">
              <a:rPr lang="en-IN" smtClean="0"/>
              <a:t>23-09-2022</a:t>
            </a:fld>
            <a:endParaRPr lang="en-IN"/>
          </a:p>
        </p:txBody>
      </p:sp>
      <p:sp>
        <p:nvSpPr>
          <p:cNvPr id="5" name="Footer Placeholder 4">
            <a:extLst>
              <a:ext uri="{FF2B5EF4-FFF2-40B4-BE49-F238E27FC236}">
                <a16:creationId xmlns:a16="http://schemas.microsoft.com/office/drawing/2014/main" id="{F19436ED-2EF3-C1E8-D792-AD4A49BA64A8}"/>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85F2D971-E784-4E80-2B9A-9E0081A5B387}"/>
              </a:ext>
            </a:extLst>
          </p:cNvPr>
          <p:cNvSpPr>
            <a:spLocks noGrp="1"/>
          </p:cNvSpPr>
          <p:nvPr>
            <p:ph type="sldNum" sz="quarter" idx="12"/>
          </p:nvPr>
        </p:nvSpPr>
        <p:spPr/>
        <p:txBody>
          <a:bodyPr/>
          <a:lstStyle/>
          <a:p>
            <a:fld id="{695A12B5-9863-417E-8AB4-573405798144}" type="slidenum">
              <a:rPr lang="en-IN" smtClean="0"/>
              <a:t>‹#›</a:t>
            </a:fld>
            <a:endParaRPr lang="en-IN"/>
          </a:p>
        </p:txBody>
      </p:sp>
    </p:spTree>
    <p:extLst>
      <p:ext uri="{BB962C8B-B14F-4D97-AF65-F5344CB8AC3E}">
        <p14:creationId xmlns:p14="http://schemas.microsoft.com/office/powerpoint/2010/main" val="513421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5224604-3271-3016-6EEF-18838E32B07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FD95879F-AA29-A19A-5DB5-288CAF4683C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ADFFF789-DE5B-8596-D1FD-09D56183A8CA}"/>
              </a:ext>
            </a:extLst>
          </p:cNvPr>
          <p:cNvSpPr>
            <a:spLocks noGrp="1"/>
          </p:cNvSpPr>
          <p:nvPr>
            <p:ph type="dt" sz="half" idx="10"/>
          </p:nvPr>
        </p:nvSpPr>
        <p:spPr/>
        <p:txBody>
          <a:bodyPr/>
          <a:lstStyle/>
          <a:p>
            <a:fld id="{48DED885-60A0-4AE6-AF78-2D4DBD163848}" type="datetimeFigureOut">
              <a:rPr lang="en-IN" smtClean="0"/>
              <a:t>23-09-2022</a:t>
            </a:fld>
            <a:endParaRPr lang="en-IN"/>
          </a:p>
        </p:txBody>
      </p:sp>
      <p:sp>
        <p:nvSpPr>
          <p:cNvPr id="5" name="Footer Placeholder 4">
            <a:extLst>
              <a:ext uri="{FF2B5EF4-FFF2-40B4-BE49-F238E27FC236}">
                <a16:creationId xmlns:a16="http://schemas.microsoft.com/office/drawing/2014/main" id="{9FD99FC5-63FE-C97E-1DC9-1ED26386474C}"/>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8E5403F6-7AF4-5E5E-7FC8-EAC68775EAF8}"/>
              </a:ext>
            </a:extLst>
          </p:cNvPr>
          <p:cNvSpPr>
            <a:spLocks noGrp="1"/>
          </p:cNvSpPr>
          <p:nvPr>
            <p:ph type="sldNum" sz="quarter" idx="12"/>
          </p:nvPr>
        </p:nvSpPr>
        <p:spPr/>
        <p:txBody>
          <a:bodyPr/>
          <a:lstStyle/>
          <a:p>
            <a:fld id="{695A12B5-9863-417E-8AB4-573405798144}" type="slidenum">
              <a:rPr lang="en-IN" smtClean="0"/>
              <a:t>‹#›</a:t>
            </a:fld>
            <a:endParaRPr lang="en-IN"/>
          </a:p>
        </p:txBody>
      </p:sp>
    </p:spTree>
    <p:extLst>
      <p:ext uri="{BB962C8B-B14F-4D97-AF65-F5344CB8AC3E}">
        <p14:creationId xmlns:p14="http://schemas.microsoft.com/office/powerpoint/2010/main" val="17045241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3BFCC7-94A8-9DD2-BE5D-BE6241397F5B}"/>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3449E4FE-0B5D-7B1A-423C-26E3FE58D1C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8179C029-2EBB-595F-A3A8-7626AC067A0D}"/>
              </a:ext>
            </a:extLst>
          </p:cNvPr>
          <p:cNvSpPr>
            <a:spLocks noGrp="1"/>
          </p:cNvSpPr>
          <p:nvPr>
            <p:ph type="dt" sz="half" idx="10"/>
          </p:nvPr>
        </p:nvSpPr>
        <p:spPr/>
        <p:txBody>
          <a:bodyPr/>
          <a:lstStyle/>
          <a:p>
            <a:fld id="{48DED885-60A0-4AE6-AF78-2D4DBD163848}" type="datetimeFigureOut">
              <a:rPr lang="en-IN" smtClean="0"/>
              <a:t>23-09-2022</a:t>
            </a:fld>
            <a:endParaRPr lang="en-IN"/>
          </a:p>
        </p:txBody>
      </p:sp>
      <p:sp>
        <p:nvSpPr>
          <p:cNvPr id="5" name="Footer Placeholder 4">
            <a:extLst>
              <a:ext uri="{FF2B5EF4-FFF2-40B4-BE49-F238E27FC236}">
                <a16:creationId xmlns:a16="http://schemas.microsoft.com/office/drawing/2014/main" id="{B004C1D3-D7BF-4A6A-E152-FD218ADF1FE2}"/>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1E37A406-D1D0-E815-8CB7-1DB17C37AAA8}"/>
              </a:ext>
            </a:extLst>
          </p:cNvPr>
          <p:cNvSpPr>
            <a:spLocks noGrp="1"/>
          </p:cNvSpPr>
          <p:nvPr>
            <p:ph type="sldNum" sz="quarter" idx="12"/>
          </p:nvPr>
        </p:nvSpPr>
        <p:spPr/>
        <p:txBody>
          <a:bodyPr/>
          <a:lstStyle/>
          <a:p>
            <a:fld id="{695A12B5-9863-417E-8AB4-573405798144}" type="slidenum">
              <a:rPr lang="en-IN" smtClean="0"/>
              <a:t>‹#›</a:t>
            </a:fld>
            <a:endParaRPr lang="en-IN"/>
          </a:p>
        </p:txBody>
      </p:sp>
    </p:spTree>
    <p:extLst>
      <p:ext uri="{BB962C8B-B14F-4D97-AF65-F5344CB8AC3E}">
        <p14:creationId xmlns:p14="http://schemas.microsoft.com/office/powerpoint/2010/main" val="33069590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1545EA-0EAD-FCA7-F96F-4F0C71715FC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26BC8BD6-46AE-ED7B-FED5-0E912CE683F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A6413DA-CD12-1C6D-46A4-60C9BADBA969}"/>
              </a:ext>
            </a:extLst>
          </p:cNvPr>
          <p:cNvSpPr>
            <a:spLocks noGrp="1"/>
          </p:cNvSpPr>
          <p:nvPr>
            <p:ph type="dt" sz="half" idx="10"/>
          </p:nvPr>
        </p:nvSpPr>
        <p:spPr/>
        <p:txBody>
          <a:bodyPr/>
          <a:lstStyle/>
          <a:p>
            <a:fld id="{48DED885-60A0-4AE6-AF78-2D4DBD163848}" type="datetimeFigureOut">
              <a:rPr lang="en-IN" smtClean="0"/>
              <a:t>23-09-2022</a:t>
            </a:fld>
            <a:endParaRPr lang="en-IN"/>
          </a:p>
        </p:txBody>
      </p:sp>
      <p:sp>
        <p:nvSpPr>
          <p:cNvPr id="5" name="Footer Placeholder 4">
            <a:extLst>
              <a:ext uri="{FF2B5EF4-FFF2-40B4-BE49-F238E27FC236}">
                <a16:creationId xmlns:a16="http://schemas.microsoft.com/office/drawing/2014/main" id="{746CB3E2-6F89-A330-78DF-3532635AE4E3}"/>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A004F50E-12C7-3549-3490-FB2ED583B7DE}"/>
              </a:ext>
            </a:extLst>
          </p:cNvPr>
          <p:cNvSpPr>
            <a:spLocks noGrp="1"/>
          </p:cNvSpPr>
          <p:nvPr>
            <p:ph type="sldNum" sz="quarter" idx="12"/>
          </p:nvPr>
        </p:nvSpPr>
        <p:spPr/>
        <p:txBody>
          <a:bodyPr/>
          <a:lstStyle/>
          <a:p>
            <a:fld id="{695A12B5-9863-417E-8AB4-573405798144}" type="slidenum">
              <a:rPr lang="en-IN" smtClean="0"/>
              <a:t>‹#›</a:t>
            </a:fld>
            <a:endParaRPr lang="en-IN"/>
          </a:p>
        </p:txBody>
      </p:sp>
    </p:spTree>
    <p:extLst>
      <p:ext uri="{BB962C8B-B14F-4D97-AF65-F5344CB8AC3E}">
        <p14:creationId xmlns:p14="http://schemas.microsoft.com/office/powerpoint/2010/main" val="10619046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9F85FB-8D1F-A9F8-CD7B-F4996E0E2319}"/>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B840A7C7-E5F4-3C7C-89BB-ED8AF07EFD3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C0136FC3-874A-3094-FF3E-6D701FBFB9F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FCF57BC6-FA24-4A4A-37B1-41933E560D69}"/>
              </a:ext>
            </a:extLst>
          </p:cNvPr>
          <p:cNvSpPr>
            <a:spLocks noGrp="1"/>
          </p:cNvSpPr>
          <p:nvPr>
            <p:ph type="dt" sz="half" idx="10"/>
          </p:nvPr>
        </p:nvSpPr>
        <p:spPr/>
        <p:txBody>
          <a:bodyPr/>
          <a:lstStyle/>
          <a:p>
            <a:fld id="{48DED885-60A0-4AE6-AF78-2D4DBD163848}" type="datetimeFigureOut">
              <a:rPr lang="en-IN" smtClean="0"/>
              <a:t>23-09-2022</a:t>
            </a:fld>
            <a:endParaRPr lang="en-IN"/>
          </a:p>
        </p:txBody>
      </p:sp>
      <p:sp>
        <p:nvSpPr>
          <p:cNvPr id="6" name="Footer Placeholder 5">
            <a:extLst>
              <a:ext uri="{FF2B5EF4-FFF2-40B4-BE49-F238E27FC236}">
                <a16:creationId xmlns:a16="http://schemas.microsoft.com/office/drawing/2014/main" id="{599DF2AC-85CB-531F-DBCE-162A71D660FE}"/>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F69727C3-AB1C-AC21-2C75-838DF8AB93B9}"/>
              </a:ext>
            </a:extLst>
          </p:cNvPr>
          <p:cNvSpPr>
            <a:spLocks noGrp="1"/>
          </p:cNvSpPr>
          <p:nvPr>
            <p:ph type="sldNum" sz="quarter" idx="12"/>
          </p:nvPr>
        </p:nvSpPr>
        <p:spPr/>
        <p:txBody>
          <a:bodyPr/>
          <a:lstStyle/>
          <a:p>
            <a:fld id="{695A12B5-9863-417E-8AB4-573405798144}" type="slidenum">
              <a:rPr lang="en-IN" smtClean="0"/>
              <a:t>‹#›</a:t>
            </a:fld>
            <a:endParaRPr lang="en-IN"/>
          </a:p>
        </p:txBody>
      </p:sp>
    </p:spTree>
    <p:extLst>
      <p:ext uri="{BB962C8B-B14F-4D97-AF65-F5344CB8AC3E}">
        <p14:creationId xmlns:p14="http://schemas.microsoft.com/office/powerpoint/2010/main" val="23119812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B15C14-8F93-42CB-06A1-3C66B2382B38}"/>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9535D04D-4FB9-CAB5-8087-C254E1185C2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9C5640E-F1C1-12C5-DD10-AB13968556C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111B3A7F-1C56-9ED3-19B5-B1A97D2FC68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977B385-D6B1-D8CE-3FE5-7C01D3A2FC2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1924FC89-D427-D7B0-FCEF-BAA45AD0D935}"/>
              </a:ext>
            </a:extLst>
          </p:cNvPr>
          <p:cNvSpPr>
            <a:spLocks noGrp="1"/>
          </p:cNvSpPr>
          <p:nvPr>
            <p:ph type="dt" sz="half" idx="10"/>
          </p:nvPr>
        </p:nvSpPr>
        <p:spPr/>
        <p:txBody>
          <a:bodyPr/>
          <a:lstStyle/>
          <a:p>
            <a:fld id="{48DED885-60A0-4AE6-AF78-2D4DBD163848}" type="datetimeFigureOut">
              <a:rPr lang="en-IN" smtClean="0"/>
              <a:t>23-09-2022</a:t>
            </a:fld>
            <a:endParaRPr lang="en-IN"/>
          </a:p>
        </p:txBody>
      </p:sp>
      <p:sp>
        <p:nvSpPr>
          <p:cNvPr id="8" name="Footer Placeholder 7">
            <a:extLst>
              <a:ext uri="{FF2B5EF4-FFF2-40B4-BE49-F238E27FC236}">
                <a16:creationId xmlns:a16="http://schemas.microsoft.com/office/drawing/2014/main" id="{FDE67E32-EFA3-F13D-6035-382EFFC3A13A}"/>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7F3E8FFC-105E-1ED1-27AC-6ABC19906D0E}"/>
              </a:ext>
            </a:extLst>
          </p:cNvPr>
          <p:cNvSpPr>
            <a:spLocks noGrp="1"/>
          </p:cNvSpPr>
          <p:nvPr>
            <p:ph type="sldNum" sz="quarter" idx="12"/>
          </p:nvPr>
        </p:nvSpPr>
        <p:spPr/>
        <p:txBody>
          <a:bodyPr/>
          <a:lstStyle/>
          <a:p>
            <a:fld id="{695A12B5-9863-417E-8AB4-573405798144}" type="slidenum">
              <a:rPr lang="en-IN" smtClean="0"/>
              <a:t>‹#›</a:t>
            </a:fld>
            <a:endParaRPr lang="en-IN"/>
          </a:p>
        </p:txBody>
      </p:sp>
    </p:spTree>
    <p:extLst>
      <p:ext uri="{BB962C8B-B14F-4D97-AF65-F5344CB8AC3E}">
        <p14:creationId xmlns:p14="http://schemas.microsoft.com/office/powerpoint/2010/main" val="32663570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4BD8DB-F3E2-3155-8BE7-C0A7D27D7D15}"/>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764FF1FA-F66C-236E-7938-B6D7653EDE33}"/>
              </a:ext>
            </a:extLst>
          </p:cNvPr>
          <p:cNvSpPr>
            <a:spLocks noGrp="1"/>
          </p:cNvSpPr>
          <p:nvPr>
            <p:ph type="dt" sz="half" idx="10"/>
          </p:nvPr>
        </p:nvSpPr>
        <p:spPr/>
        <p:txBody>
          <a:bodyPr/>
          <a:lstStyle/>
          <a:p>
            <a:fld id="{48DED885-60A0-4AE6-AF78-2D4DBD163848}" type="datetimeFigureOut">
              <a:rPr lang="en-IN" smtClean="0"/>
              <a:t>23-09-2022</a:t>
            </a:fld>
            <a:endParaRPr lang="en-IN"/>
          </a:p>
        </p:txBody>
      </p:sp>
      <p:sp>
        <p:nvSpPr>
          <p:cNvPr id="4" name="Footer Placeholder 3">
            <a:extLst>
              <a:ext uri="{FF2B5EF4-FFF2-40B4-BE49-F238E27FC236}">
                <a16:creationId xmlns:a16="http://schemas.microsoft.com/office/drawing/2014/main" id="{A37FBBDF-F14E-0080-74BF-C8F87F94444D}"/>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56551EEB-E874-A008-47B7-8769126E6073}"/>
              </a:ext>
            </a:extLst>
          </p:cNvPr>
          <p:cNvSpPr>
            <a:spLocks noGrp="1"/>
          </p:cNvSpPr>
          <p:nvPr>
            <p:ph type="sldNum" sz="quarter" idx="12"/>
          </p:nvPr>
        </p:nvSpPr>
        <p:spPr/>
        <p:txBody>
          <a:bodyPr/>
          <a:lstStyle/>
          <a:p>
            <a:fld id="{695A12B5-9863-417E-8AB4-573405798144}" type="slidenum">
              <a:rPr lang="en-IN" smtClean="0"/>
              <a:t>‹#›</a:t>
            </a:fld>
            <a:endParaRPr lang="en-IN"/>
          </a:p>
        </p:txBody>
      </p:sp>
    </p:spTree>
    <p:extLst>
      <p:ext uri="{BB962C8B-B14F-4D97-AF65-F5344CB8AC3E}">
        <p14:creationId xmlns:p14="http://schemas.microsoft.com/office/powerpoint/2010/main" val="12871508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D2B3275-8BB2-6170-C14E-D9DADD8C78F4}"/>
              </a:ext>
            </a:extLst>
          </p:cNvPr>
          <p:cNvSpPr>
            <a:spLocks noGrp="1"/>
          </p:cNvSpPr>
          <p:nvPr>
            <p:ph type="dt" sz="half" idx="10"/>
          </p:nvPr>
        </p:nvSpPr>
        <p:spPr/>
        <p:txBody>
          <a:bodyPr/>
          <a:lstStyle/>
          <a:p>
            <a:fld id="{48DED885-60A0-4AE6-AF78-2D4DBD163848}" type="datetimeFigureOut">
              <a:rPr lang="en-IN" smtClean="0"/>
              <a:t>23-09-2022</a:t>
            </a:fld>
            <a:endParaRPr lang="en-IN"/>
          </a:p>
        </p:txBody>
      </p:sp>
      <p:sp>
        <p:nvSpPr>
          <p:cNvPr id="3" name="Footer Placeholder 2">
            <a:extLst>
              <a:ext uri="{FF2B5EF4-FFF2-40B4-BE49-F238E27FC236}">
                <a16:creationId xmlns:a16="http://schemas.microsoft.com/office/drawing/2014/main" id="{BE2BFBBE-265F-3C55-4AA4-284213E69A65}"/>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3178359E-CCBF-111C-DA83-DD6B6D54D82B}"/>
              </a:ext>
            </a:extLst>
          </p:cNvPr>
          <p:cNvSpPr>
            <a:spLocks noGrp="1"/>
          </p:cNvSpPr>
          <p:nvPr>
            <p:ph type="sldNum" sz="quarter" idx="12"/>
          </p:nvPr>
        </p:nvSpPr>
        <p:spPr/>
        <p:txBody>
          <a:bodyPr/>
          <a:lstStyle/>
          <a:p>
            <a:fld id="{695A12B5-9863-417E-8AB4-573405798144}" type="slidenum">
              <a:rPr lang="en-IN" smtClean="0"/>
              <a:t>‹#›</a:t>
            </a:fld>
            <a:endParaRPr lang="en-IN"/>
          </a:p>
        </p:txBody>
      </p:sp>
    </p:spTree>
    <p:extLst>
      <p:ext uri="{BB962C8B-B14F-4D97-AF65-F5344CB8AC3E}">
        <p14:creationId xmlns:p14="http://schemas.microsoft.com/office/powerpoint/2010/main" val="23436315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5EB966-C3EC-DE63-3359-34C030E0DDB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671BB697-E0EF-2ABC-94E7-B727AB7ECAD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DE1D9D30-0E3C-9FAD-FEB2-4445ECE8C38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5B61F7D-74B0-AE44-D49D-9BF1216CC190}"/>
              </a:ext>
            </a:extLst>
          </p:cNvPr>
          <p:cNvSpPr>
            <a:spLocks noGrp="1"/>
          </p:cNvSpPr>
          <p:nvPr>
            <p:ph type="dt" sz="half" idx="10"/>
          </p:nvPr>
        </p:nvSpPr>
        <p:spPr/>
        <p:txBody>
          <a:bodyPr/>
          <a:lstStyle/>
          <a:p>
            <a:fld id="{48DED885-60A0-4AE6-AF78-2D4DBD163848}" type="datetimeFigureOut">
              <a:rPr lang="en-IN" smtClean="0"/>
              <a:t>23-09-2022</a:t>
            </a:fld>
            <a:endParaRPr lang="en-IN"/>
          </a:p>
        </p:txBody>
      </p:sp>
      <p:sp>
        <p:nvSpPr>
          <p:cNvPr id="6" name="Footer Placeholder 5">
            <a:extLst>
              <a:ext uri="{FF2B5EF4-FFF2-40B4-BE49-F238E27FC236}">
                <a16:creationId xmlns:a16="http://schemas.microsoft.com/office/drawing/2014/main" id="{29F89D85-AA4F-E948-0018-D5A87154A03C}"/>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0BB64873-8B6D-173B-E2D0-43F8556D6652}"/>
              </a:ext>
            </a:extLst>
          </p:cNvPr>
          <p:cNvSpPr>
            <a:spLocks noGrp="1"/>
          </p:cNvSpPr>
          <p:nvPr>
            <p:ph type="sldNum" sz="quarter" idx="12"/>
          </p:nvPr>
        </p:nvSpPr>
        <p:spPr/>
        <p:txBody>
          <a:bodyPr/>
          <a:lstStyle/>
          <a:p>
            <a:fld id="{695A12B5-9863-417E-8AB4-573405798144}" type="slidenum">
              <a:rPr lang="en-IN" smtClean="0"/>
              <a:t>‹#›</a:t>
            </a:fld>
            <a:endParaRPr lang="en-IN"/>
          </a:p>
        </p:txBody>
      </p:sp>
    </p:spTree>
    <p:extLst>
      <p:ext uri="{BB962C8B-B14F-4D97-AF65-F5344CB8AC3E}">
        <p14:creationId xmlns:p14="http://schemas.microsoft.com/office/powerpoint/2010/main" val="4416485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C9B1EA-80BB-6ED6-10D1-04E9871699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7ACBBACF-28F7-2195-47FD-F0AFC4A44B5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3FA91BFF-B8CE-EE3E-4A9E-98EF7325A27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2738CD0-6B13-8DF7-B135-AF9CE04A55AA}"/>
              </a:ext>
            </a:extLst>
          </p:cNvPr>
          <p:cNvSpPr>
            <a:spLocks noGrp="1"/>
          </p:cNvSpPr>
          <p:nvPr>
            <p:ph type="dt" sz="half" idx="10"/>
          </p:nvPr>
        </p:nvSpPr>
        <p:spPr/>
        <p:txBody>
          <a:bodyPr/>
          <a:lstStyle/>
          <a:p>
            <a:fld id="{48DED885-60A0-4AE6-AF78-2D4DBD163848}" type="datetimeFigureOut">
              <a:rPr lang="en-IN" smtClean="0"/>
              <a:t>23-09-2022</a:t>
            </a:fld>
            <a:endParaRPr lang="en-IN"/>
          </a:p>
        </p:txBody>
      </p:sp>
      <p:sp>
        <p:nvSpPr>
          <p:cNvPr id="6" name="Footer Placeholder 5">
            <a:extLst>
              <a:ext uri="{FF2B5EF4-FFF2-40B4-BE49-F238E27FC236}">
                <a16:creationId xmlns:a16="http://schemas.microsoft.com/office/drawing/2014/main" id="{4B0A6ECC-B456-4E0B-5BC7-3CFF58FAA8C1}"/>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98694B42-B83C-B805-E453-C3FE81A6BF0C}"/>
              </a:ext>
            </a:extLst>
          </p:cNvPr>
          <p:cNvSpPr>
            <a:spLocks noGrp="1"/>
          </p:cNvSpPr>
          <p:nvPr>
            <p:ph type="sldNum" sz="quarter" idx="12"/>
          </p:nvPr>
        </p:nvSpPr>
        <p:spPr/>
        <p:txBody>
          <a:bodyPr/>
          <a:lstStyle/>
          <a:p>
            <a:fld id="{695A12B5-9863-417E-8AB4-573405798144}" type="slidenum">
              <a:rPr lang="en-IN" smtClean="0"/>
              <a:t>‹#›</a:t>
            </a:fld>
            <a:endParaRPr lang="en-IN"/>
          </a:p>
        </p:txBody>
      </p:sp>
    </p:spTree>
    <p:extLst>
      <p:ext uri="{BB962C8B-B14F-4D97-AF65-F5344CB8AC3E}">
        <p14:creationId xmlns:p14="http://schemas.microsoft.com/office/powerpoint/2010/main" val="17131820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75330F1-FEDB-BE4B-485A-530E5DD787C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44FB7299-CD65-20AC-B47F-E15DF508B30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720E158A-9E9B-7913-3DAE-A97395D3A35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8DED885-60A0-4AE6-AF78-2D4DBD163848}" type="datetimeFigureOut">
              <a:rPr lang="en-IN" smtClean="0"/>
              <a:t>23-09-2022</a:t>
            </a:fld>
            <a:endParaRPr lang="en-IN"/>
          </a:p>
        </p:txBody>
      </p:sp>
      <p:sp>
        <p:nvSpPr>
          <p:cNvPr id="5" name="Footer Placeholder 4">
            <a:extLst>
              <a:ext uri="{FF2B5EF4-FFF2-40B4-BE49-F238E27FC236}">
                <a16:creationId xmlns:a16="http://schemas.microsoft.com/office/drawing/2014/main" id="{B53FA4EA-FFB3-2F4C-E74D-194E3248E71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ED2AB10A-E2B8-16CB-5D7C-5D2DFFDBABD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95A12B5-9863-417E-8AB4-573405798144}" type="slidenum">
              <a:rPr lang="en-IN" smtClean="0"/>
              <a:t>‹#›</a:t>
            </a:fld>
            <a:endParaRPr lang="en-IN"/>
          </a:p>
        </p:txBody>
      </p:sp>
    </p:spTree>
    <p:extLst>
      <p:ext uri="{BB962C8B-B14F-4D97-AF65-F5344CB8AC3E}">
        <p14:creationId xmlns:p14="http://schemas.microsoft.com/office/powerpoint/2010/main" val="41764820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B71D920-09B2-41A0-B007-05C1E0DB3026}"/>
              </a:ext>
            </a:extLst>
          </p:cNvPr>
          <p:cNvSpPr txBox="1"/>
          <p:nvPr/>
        </p:nvSpPr>
        <p:spPr>
          <a:xfrm>
            <a:off x="1156446" y="363071"/>
            <a:ext cx="10838329" cy="3046988"/>
          </a:xfrm>
          <a:prstGeom prst="rect">
            <a:avLst/>
          </a:prstGeom>
          <a:noFill/>
        </p:spPr>
        <p:txBody>
          <a:bodyPr wrap="square">
            <a:spAutoFit/>
          </a:bodyPr>
          <a:lstStyle/>
          <a:p>
            <a:pPr algn="ctr"/>
            <a:r>
              <a:rPr lang="en-IN" sz="2400" b="1" u="sng" dirty="0">
                <a:latin typeface="Times New Roman" panose="02020603050405020304" pitchFamily="18" charset="0"/>
                <a:cs typeface="Times New Roman" panose="02020603050405020304" pitchFamily="18" charset="0"/>
              </a:rPr>
              <a:t>RUNGTA COLLEGE OF DENTAL SCIENCES AND RESEARCH</a:t>
            </a:r>
          </a:p>
          <a:p>
            <a:pPr algn="ctr"/>
            <a:endParaRPr lang="en-IN" sz="2400" u="sng" dirty="0">
              <a:latin typeface="Times New Roman" panose="02020603050405020304" pitchFamily="18" charset="0"/>
              <a:cs typeface="Times New Roman" panose="02020603050405020304" pitchFamily="18" charset="0"/>
            </a:endParaRPr>
          </a:p>
          <a:p>
            <a:pPr algn="ctr"/>
            <a:r>
              <a:rPr lang="en-IN" sz="2400" u="sng" dirty="0">
                <a:latin typeface="Times New Roman" panose="02020603050405020304" pitchFamily="18" charset="0"/>
                <a:cs typeface="Times New Roman" panose="02020603050405020304" pitchFamily="18" charset="0"/>
              </a:rPr>
              <a:t>Dept of Prosthodontics</a:t>
            </a:r>
          </a:p>
          <a:p>
            <a:pPr algn="ctr"/>
            <a:endParaRPr lang="en-IN" sz="2400" u="sng" dirty="0">
              <a:latin typeface="Times New Roman" panose="02020603050405020304" pitchFamily="18" charset="0"/>
              <a:cs typeface="Times New Roman" panose="02020603050405020304" pitchFamily="18" charset="0"/>
            </a:endParaRPr>
          </a:p>
          <a:p>
            <a:pPr algn="ctr"/>
            <a:r>
              <a:rPr lang="en-IN" sz="2400" u="sng" dirty="0">
                <a:latin typeface="Times New Roman" panose="02020603050405020304" pitchFamily="18" charset="0"/>
                <a:cs typeface="Times New Roman" panose="02020603050405020304" pitchFamily="18" charset="0"/>
              </a:rPr>
              <a:t>3</a:t>
            </a:r>
            <a:r>
              <a:rPr lang="en-IN" sz="2400" u="sng" baseline="30000" dirty="0">
                <a:latin typeface="Times New Roman" panose="02020603050405020304" pitchFamily="18" charset="0"/>
                <a:cs typeface="Times New Roman" panose="02020603050405020304" pitchFamily="18" charset="0"/>
              </a:rPr>
              <a:t>rd</a:t>
            </a:r>
            <a:r>
              <a:rPr lang="en-IN" sz="2400" u="sng" dirty="0">
                <a:latin typeface="Times New Roman" panose="02020603050405020304" pitchFamily="18" charset="0"/>
                <a:cs typeface="Times New Roman" panose="02020603050405020304" pitchFamily="18" charset="0"/>
              </a:rPr>
              <a:t> Year BDS</a:t>
            </a:r>
          </a:p>
          <a:p>
            <a:pPr algn="ctr"/>
            <a:endParaRPr lang="en-IN" sz="2400" u="sng" dirty="0">
              <a:latin typeface="Times New Roman" panose="02020603050405020304" pitchFamily="18" charset="0"/>
              <a:cs typeface="Times New Roman" panose="02020603050405020304" pitchFamily="18" charset="0"/>
            </a:endParaRPr>
          </a:p>
          <a:p>
            <a:pPr algn="ctr"/>
            <a:r>
              <a:rPr lang="en-IN" sz="2400" b="1" u="sng" dirty="0">
                <a:latin typeface="Times New Roman" panose="02020603050405020304" pitchFamily="18" charset="0"/>
                <a:cs typeface="Times New Roman" panose="02020603050405020304" pitchFamily="18" charset="0"/>
              </a:rPr>
              <a:t>Introduction to Removable partial denture , various terminologies used in partial denture</a:t>
            </a:r>
          </a:p>
        </p:txBody>
      </p:sp>
      <p:sp>
        <p:nvSpPr>
          <p:cNvPr id="7" name="TextBox 6">
            <a:extLst>
              <a:ext uri="{FF2B5EF4-FFF2-40B4-BE49-F238E27FC236}">
                <a16:creationId xmlns:a16="http://schemas.microsoft.com/office/drawing/2014/main" id="{6662B70D-E490-408F-8CD9-E12675E107B0}"/>
              </a:ext>
            </a:extLst>
          </p:cNvPr>
          <p:cNvSpPr txBox="1"/>
          <p:nvPr/>
        </p:nvSpPr>
        <p:spPr>
          <a:xfrm>
            <a:off x="6096000" y="4011871"/>
            <a:ext cx="5629834" cy="2123658"/>
          </a:xfrm>
          <a:prstGeom prst="rect">
            <a:avLst/>
          </a:prstGeom>
          <a:noFill/>
        </p:spPr>
        <p:txBody>
          <a:bodyPr wrap="square">
            <a:spAutoFit/>
          </a:bodyPr>
          <a:lstStyle/>
          <a:p>
            <a:r>
              <a:rPr lang="en-IN" sz="2400" b="1" u="sng" dirty="0"/>
              <a:t>Presented By:</a:t>
            </a:r>
          </a:p>
          <a:p>
            <a:r>
              <a:rPr lang="en-IN" dirty="0"/>
              <a:t> </a:t>
            </a:r>
          </a:p>
          <a:p>
            <a:r>
              <a:rPr lang="en-IN" sz="2400" dirty="0" err="1"/>
              <a:t>Dr.Shilpi</a:t>
            </a:r>
            <a:r>
              <a:rPr lang="en-IN" sz="2400" dirty="0"/>
              <a:t> </a:t>
            </a:r>
            <a:r>
              <a:rPr lang="en-IN" sz="2400" dirty="0" err="1"/>
              <a:t>Karpathak</a:t>
            </a:r>
            <a:endParaRPr lang="en-IN" sz="2400" dirty="0"/>
          </a:p>
          <a:p>
            <a:r>
              <a:rPr lang="en-IN" sz="2400" dirty="0"/>
              <a:t>Professor</a:t>
            </a:r>
          </a:p>
          <a:p>
            <a:r>
              <a:rPr lang="en-IN" sz="2400" dirty="0"/>
              <a:t>Dept of Prosthodontics</a:t>
            </a:r>
          </a:p>
          <a:p>
            <a:endParaRPr lang="en-IN" dirty="0"/>
          </a:p>
        </p:txBody>
      </p:sp>
      <p:pic>
        <p:nvPicPr>
          <p:cNvPr id="6" name="Picture 5">
            <a:extLst>
              <a:ext uri="{FF2B5EF4-FFF2-40B4-BE49-F238E27FC236}">
                <a16:creationId xmlns:a16="http://schemas.microsoft.com/office/drawing/2014/main" id="{8C8BE9E1-A8E2-4E7D-B6C9-BD2B84A00953}"/>
              </a:ext>
            </a:extLst>
          </p:cNvPr>
          <p:cNvPicPr>
            <a:picLocks noChangeAspect="1"/>
          </p:cNvPicPr>
          <p:nvPr/>
        </p:nvPicPr>
        <p:blipFill rotWithShape="1">
          <a:blip r:embed="rId2">
            <a:extLst>
              <a:ext uri="{28A0092B-C50C-407E-A947-70E740481C1C}">
                <a14:useLocalDpi xmlns:a14="http://schemas.microsoft.com/office/drawing/2010/main" val="0"/>
              </a:ext>
            </a:extLst>
          </a:blip>
          <a:srcRect l="15781" r="15781"/>
          <a:stretch/>
        </p:blipFill>
        <p:spPr>
          <a:xfrm>
            <a:off x="312162" y="273069"/>
            <a:ext cx="996874" cy="1134626"/>
          </a:xfrm>
          <a:prstGeom prst="rect">
            <a:avLst/>
          </a:prstGeom>
        </p:spPr>
      </p:pic>
    </p:spTree>
    <p:extLst>
      <p:ext uri="{BB962C8B-B14F-4D97-AF65-F5344CB8AC3E}">
        <p14:creationId xmlns:p14="http://schemas.microsoft.com/office/powerpoint/2010/main" val="26603026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7C9EF8-3339-1E69-469A-77C51F5A4C0A}"/>
              </a:ext>
            </a:extLst>
          </p:cNvPr>
          <p:cNvSpPr>
            <a:spLocks noGrp="1"/>
          </p:cNvSpPr>
          <p:nvPr>
            <p:ph type="title"/>
          </p:nvPr>
        </p:nvSpPr>
        <p:spPr/>
        <p:txBody>
          <a:bodyPr/>
          <a:lstStyle/>
          <a:p>
            <a:r>
              <a:rPr lang="en-US" dirty="0"/>
              <a:t>Terms related to dental prostheses</a:t>
            </a:r>
            <a:endParaRPr lang="en-IN" dirty="0"/>
          </a:p>
        </p:txBody>
      </p:sp>
      <p:sp>
        <p:nvSpPr>
          <p:cNvPr id="3" name="Content Placeholder 2">
            <a:extLst>
              <a:ext uri="{FF2B5EF4-FFF2-40B4-BE49-F238E27FC236}">
                <a16:creationId xmlns:a16="http://schemas.microsoft.com/office/drawing/2014/main" id="{50C27826-100E-703F-40C8-F757E70D0F1C}"/>
              </a:ext>
            </a:extLst>
          </p:cNvPr>
          <p:cNvSpPr>
            <a:spLocks noGrp="1"/>
          </p:cNvSpPr>
          <p:nvPr>
            <p:ph idx="1"/>
          </p:nvPr>
        </p:nvSpPr>
        <p:spPr/>
        <p:txBody>
          <a:bodyPr>
            <a:normAutofit/>
          </a:bodyPr>
          <a:lstStyle/>
          <a:p>
            <a:pPr algn="just"/>
            <a:r>
              <a:rPr lang="en-US" dirty="0"/>
              <a:t>A dental prosthesis is an artificial replacement of one or more teeth and/or associated structures. </a:t>
            </a:r>
          </a:p>
          <a:p>
            <a:pPr algn="just"/>
            <a:r>
              <a:rPr lang="en-US" dirty="0"/>
              <a:t>In clinical applications, dental prostheses may be supported by teeth, residual ridges, dental implants, or a combination thereof. </a:t>
            </a:r>
          </a:p>
          <a:p>
            <a:pPr algn="just"/>
            <a:r>
              <a:rPr lang="en-US" dirty="0"/>
              <a:t>Consequently, practitioners must be familiar with the associated terminology. </a:t>
            </a:r>
          </a:p>
        </p:txBody>
      </p:sp>
    </p:spTree>
    <p:extLst>
      <p:ext uri="{BB962C8B-B14F-4D97-AF65-F5344CB8AC3E}">
        <p14:creationId xmlns:p14="http://schemas.microsoft.com/office/powerpoint/2010/main" val="17352677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BF70C3-F9D8-498B-AD7C-1A6F079C7CA4}"/>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CD40B975-7A10-44AF-A223-38B0F20E3CB9}"/>
              </a:ext>
            </a:extLst>
          </p:cNvPr>
          <p:cNvSpPr>
            <a:spLocks noGrp="1"/>
          </p:cNvSpPr>
          <p:nvPr>
            <p:ph idx="1"/>
          </p:nvPr>
        </p:nvSpPr>
        <p:spPr/>
        <p:txBody>
          <a:bodyPr/>
          <a:lstStyle/>
          <a:p>
            <a:pPr algn="just"/>
            <a:r>
              <a:rPr lang="en-US" dirty="0"/>
              <a:t>The terms abutment and retainer are central to a discussion of dental prostheses.</a:t>
            </a:r>
          </a:p>
          <a:p>
            <a:pPr marL="0" indent="0" algn="just">
              <a:buNone/>
            </a:pPr>
            <a:r>
              <a:rPr lang="en-US" dirty="0"/>
              <a:t> </a:t>
            </a:r>
          </a:p>
          <a:p>
            <a:pPr algn="just"/>
            <a:r>
              <a:rPr lang="en-US" dirty="0"/>
              <a:t>An abutment is any tooth or dental implant that supports a dental prosthesis.</a:t>
            </a:r>
          </a:p>
          <a:p>
            <a:pPr marL="0" indent="0" algn="just">
              <a:buNone/>
            </a:pPr>
            <a:endParaRPr lang="en-US" dirty="0"/>
          </a:p>
          <a:p>
            <a:pPr algn="just"/>
            <a:r>
              <a:rPr lang="en-US" dirty="0"/>
              <a:t> In contrast, a retainer is the portion of a fixed or removable partial denture that attaches the prosthesis to an abutment</a:t>
            </a:r>
            <a:endParaRPr lang="en-IN" dirty="0"/>
          </a:p>
          <a:p>
            <a:endParaRPr lang="en-IN" dirty="0"/>
          </a:p>
        </p:txBody>
      </p:sp>
    </p:spTree>
    <p:extLst>
      <p:ext uri="{BB962C8B-B14F-4D97-AF65-F5344CB8AC3E}">
        <p14:creationId xmlns:p14="http://schemas.microsoft.com/office/powerpoint/2010/main" val="3569222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pic>
        <p:nvPicPr>
          <p:cNvPr id="3074" name="Picture 2" descr="Fixed Prosthodontics – Components of the Dental Bridge – My Dental  Technology Notes"/>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339027" y="1825625"/>
            <a:ext cx="7513946" cy="43513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008991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BECE8A-ED58-2D78-9D73-F68CD72EF232}"/>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B8221361-4E9A-4785-9994-B4C6DDE064CB}"/>
              </a:ext>
            </a:extLst>
          </p:cNvPr>
          <p:cNvSpPr>
            <a:spLocks noGrp="1"/>
          </p:cNvSpPr>
          <p:nvPr>
            <p:ph idx="1"/>
          </p:nvPr>
        </p:nvSpPr>
        <p:spPr/>
        <p:txBody>
          <a:bodyPr/>
          <a:lstStyle/>
          <a:p>
            <a:pPr algn="just"/>
            <a:r>
              <a:rPr lang="en-US" dirty="0"/>
              <a:t>Fixed partial dentures have been attached to abutments using dental cements, while removable partial dentures have been attached to abutments by other means.</a:t>
            </a:r>
          </a:p>
          <a:p>
            <a:pPr algn="just"/>
            <a:r>
              <a:rPr lang="en-US" dirty="0"/>
              <a:t> In removable partial denture prosthodontics, there are two principle types of retainers.</a:t>
            </a:r>
          </a:p>
          <a:p>
            <a:pPr algn="just"/>
            <a:r>
              <a:rPr lang="en-US" dirty="0"/>
              <a:t>They are termed </a:t>
            </a:r>
            <a:r>
              <a:rPr lang="en-US" dirty="0" err="1"/>
              <a:t>extracoronal</a:t>
            </a:r>
            <a:r>
              <a:rPr lang="en-US" dirty="0"/>
              <a:t> retainers and </a:t>
            </a:r>
            <a:r>
              <a:rPr lang="en-US" dirty="0" err="1"/>
              <a:t>intracoronal</a:t>
            </a:r>
            <a:r>
              <a:rPr lang="en-US" dirty="0"/>
              <a:t> retainers. </a:t>
            </a:r>
          </a:p>
          <a:p>
            <a:pPr algn="just"/>
            <a:r>
              <a:rPr lang="en-US" dirty="0" err="1"/>
              <a:t>Extracoronal</a:t>
            </a:r>
            <a:r>
              <a:rPr lang="en-US" dirty="0"/>
              <a:t> retainers consist of two fingers of metal (</a:t>
            </a:r>
            <a:r>
              <a:rPr lang="en-US" dirty="0" err="1"/>
              <a:t>ie</a:t>
            </a:r>
            <a:r>
              <a:rPr lang="en-US" dirty="0"/>
              <a:t>, clasps) that lie on the surface of a clinical crown</a:t>
            </a:r>
            <a:endParaRPr lang="en-IN" dirty="0"/>
          </a:p>
        </p:txBody>
      </p:sp>
    </p:spTree>
    <p:extLst>
      <p:ext uri="{BB962C8B-B14F-4D97-AF65-F5344CB8AC3E}">
        <p14:creationId xmlns:p14="http://schemas.microsoft.com/office/powerpoint/2010/main" val="156508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Removable Partial Dentures Direct Retainers - ppt video online downloa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60125" y="1777670"/>
            <a:ext cx="4403546" cy="3302660"/>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4" descr="Direct &amp; indirect retainers in rpd">
            <a:extLst>
              <a:ext uri="{FF2B5EF4-FFF2-40B4-BE49-F238E27FC236}">
                <a16:creationId xmlns:a16="http://schemas.microsoft.com/office/drawing/2014/main" id="{F8821C9B-E641-4325-983C-DE210897928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93602" y="1777670"/>
            <a:ext cx="4710403" cy="35328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267702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F80064-D7B6-0B39-7FFE-5A13B71E6ACA}"/>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83EDE6AD-F486-3AAB-973A-8EE02762D21C}"/>
              </a:ext>
            </a:extLst>
          </p:cNvPr>
          <p:cNvSpPr>
            <a:spLocks noGrp="1"/>
          </p:cNvSpPr>
          <p:nvPr>
            <p:ph idx="1"/>
          </p:nvPr>
        </p:nvSpPr>
        <p:spPr/>
        <p:txBody>
          <a:bodyPr/>
          <a:lstStyle/>
          <a:p>
            <a:r>
              <a:rPr lang="en-US" dirty="0"/>
              <a:t>One finger of metal is termed a retentive clasp, while the other is termed a reciprocal clasp.</a:t>
            </a:r>
          </a:p>
          <a:p>
            <a:r>
              <a:rPr lang="en-US" dirty="0"/>
              <a:t>The retentive clasp is located in an undercut area of the clinical crown and resists displacement of the prosthesis away from the underlying hard and soft tissues.</a:t>
            </a:r>
          </a:p>
          <a:p>
            <a:r>
              <a:rPr lang="en-US" dirty="0"/>
              <a:t> The reciprocal clasp is located in a non-undercut area and serves as a bracing or stabilizing element for the prosthesis. </a:t>
            </a:r>
          </a:p>
          <a:p>
            <a:r>
              <a:rPr lang="en-US" dirty="0"/>
              <a:t>The resultant assembly is termed an </a:t>
            </a:r>
            <a:r>
              <a:rPr lang="en-US" dirty="0" err="1"/>
              <a:t>extracoronal</a:t>
            </a:r>
            <a:r>
              <a:rPr lang="en-US" dirty="0"/>
              <a:t> retainer because the retentive and reciprocal components lie on the external surfaces of an abutment.</a:t>
            </a:r>
            <a:endParaRPr lang="en-IN" dirty="0"/>
          </a:p>
        </p:txBody>
      </p:sp>
    </p:spTree>
    <p:extLst>
      <p:ext uri="{BB962C8B-B14F-4D97-AF65-F5344CB8AC3E}">
        <p14:creationId xmlns:p14="http://schemas.microsoft.com/office/powerpoint/2010/main" val="1214701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DF99D4-C631-CD6C-C5F3-82D29CAFA298}"/>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33C47EE6-6F94-A18B-227F-2366B16CAE1D}"/>
              </a:ext>
            </a:extLst>
          </p:cNvPr>
          <p:cNvSpPr>
            <a:spLocks noGrp="1"/>
          </p:cNvSpPr>
          <p:nvPr>
            <p:ph idx="1"/>
          </p:nvPr>
        </p:nvSpPr>
        <p:spPr/>
        <p:txBody>
          <a:bodyPr/>
          <a:lstStyle/>
          <a:p>
            <a:pPr algn="just"/>
            <a:r>
              <a:rPr lang="en-US" dirty="0"/>
              <a:t>Unlike </a:t>
            </a:r>
            <a:r>
              <a:rPr lang="en-US" dirty="0" err="1"/>
              <a:t>extracoronal</a:t>
            </a:r>
            <a:r>
              <a:rPr lang="en-US" dirty="0"/>
              <a:t> retainers, </a:t>
            </a:r>
            <a:r>
              <a:rPr lang="en-US" dirty="0" err="1"/>
              <a:t>intracoronal</a:t>
            </a:r>
            <a:r>
              <a:rPr lang="en-US" dirty="0"/>
              <a:t> retainers are contained entirely within the contours of a clinical crown. </a:t>
            </a:r>
          </a:p>
          <a:p>
            <a:pPr marL="0" indent="0" algn="just">
              <a:buNone/>
            </a:pPr>
            <a:endParaRPr lang="en-US" dirty="0"/>
          </a:p>
          <a:p>
            <a:pPr algn="just"/>
            <a:r>
              <a:rPr lang="en-US" dirty="0"/>
              <a:t>Consequently, the use of </a:t>
            </a:r>
            <a:r>
              <a:rPr lang="en-US" dirty="0" err="1"/>
              <a:t>intracoronal</a:t>
            </a:r>
            <a:r>
              <a:rPr lang="en-US" dirty="0"/>
              <a:t> retainers generally requires the fabrication of two or more specially designed, complete-coverage crowns.</a:t>
            </a:r>
            <a:endParaRPr lang="en-IN" dirty="0"/>
          </a:p>
        </p:txBody>
      </p:sp>
    </p:spTree>
    <p:extLst>
      <p:ext uri="{BB962C8B-B14F-4D97-AF65-F5344CB8AC3E}">
        <p14:creationId xmlns:p14="http://schemas.microsoft.com/office/powerpoint/2010/main" val="34853905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805511-069D-2B45-62DF-D6542C354450}"/>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610E8FC4-94F2-7C03-7880-283C28A2BF01}"/>
              </a:ext>
            </a:extLst>
          </p:cNvPr>
          <p:cNvSpPr>
            <a:spLocks noGrp="1"/>
          </p:cNvSpPr>
          <p:nvPr>
            <p:ph idx="1"/>
          </p:nvPr>
        </p:nvSpPr>
        <p:spPr/>
        <p:txBody>
          <a:bodyPr/>
          <a:lstStyle/>
          <a:p>
            <a:pPr algn="just"/>
            <a:r>
              <a:rPr lang="en-US" dirty="0"/>
              <a:t>Retention of </a:t>
            </a:r>
            <a:r>
              <a:rPr lang="en-US" dirty="0" err="1"/>
              <a:t>intracoronal</a:t>
            </a:r>
            <a:r>
              <a:rPr lang="en-US" dirty="0"/>
              <a:t> removable partial dentures is dependent upon exact parallelism of the retentive assemblies. Each assembly consists of two parts, commonly termed matrix (“female”) and </a:t>
            </a:r>
            <a:r>
              <a:rPr lang="en-US" dirty="0" err="1"/>
              <a:t>patrix</a:t>
            </a:r>
            <a:r>
              <a:rPr lang="en-US" dirty="0"/>
              <a:t> (“male”).</a:t>
            </a:r>
          </a:p>
          <a:p>
            <a:pPr algn="just"/>
            <a:r>
              <a:rPr lang="en-US" dirty="0"/>
              <a:t> When a dislodging force is applied to the removable partial denture, binding occurs between the external walls of the </a:t>
            </a:r>
            <a:r>
              <a:rPr lang="en-US" dirty="0" err="1"/>
              <a:t>patrix</a:t>
            </a:r>
            <a:r>
              <a:rPr lang="en-US" dirty="0"/>
              <a:t> and the internal walls of the matrix.</a:t>
            </a:r>
          </a:p>
          <a:p>
            <a:pPr algn="just"/>
            <a:r>
              <a:rPr lang="en-US" dirty="0"/>
              <a:t>This binding results in retention of the prosthesis.</a:t>
            </a:r>
            <a:endParaRPr lang="en-IN" dirty="0"/>
          </a:p>
        </p:txBody>
      </p:sp>
    </p:spTree>
    <p:extLst>
      <p:ext uri="{BB962C8B-B14F-4D97-AF65-F5344CB8AC3E}">
        <p14:creationId xmlns:p14="http://schemas.microsoft.com/office/powerpoint/2010/main" val="42260411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42488-7448-FE99-F725-59D8DBB84641}"/>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CECB0146-236F-B829-FE48-92142A06DE53}"/>
              </a:ext>
            </a:extLst>
          </p:cNvPr>
          <p:cNvSpPr>
            <a:spLocks noGrp="1"/>
          </p:cNvSpPr>
          <p:nvPr>
            <p:ph idx="1"/>
          </p:nvPr>
        </p:nvSpPr>
        <p:spPr/>
        <p:txBody>
          <a:bodyPr/>
          <a:lstStyle/>
          <a:p>
            <a:pPr algn="just"/>
            <a:r>
              <a:rPr lang="en-US" dirty="0"/>
              <a:t>Another method for categorizing removable partial dentures relates to the manner of their support.</a:t>
            </a:r>
          </a:p>
          <a:p>
            <a:pPr algn="just"/>
            <a:r>
              <a:rPr lang="en-US" dirty="0"/>
              <a:t> A partial denture that receives support from natural teeth at each end of the edentulous space or spaces is a tooth-supported removable partial denture. </a:t>
            </a:r>
          </a:p>
          <a:p>
            <a:pPr algn="just"/>
            <a:r>
              <a:rPr lang="en-US" dirty="0"/>
              <a:t>Although the denture base contacts the adjacent soft tissues, the prosthesis does not receive significant vertical support from the residual ridge</a:t>
            </a:r>
            <a:endParaRPr lang="en-IN" dirty="0"/>
          </a:p>
        </p:txBody>
      </p:sp>
    </p:spTree>
    <p:extLst>
      <p:ext uri="{BB962C8B-B14F-4D97-AF65-F5344CB8AC3E}">
        <p14:creationId xmlns:p14="http://schemas.microsoft.com/office/powerpoint/2010/main" val="41382247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02 classification and indications of rp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09483" y="490343"/>
            <a:ext cx="7836415" cy="58773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302771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09D4C4-ABAE-7C61-1D0C-ECC2FFBD5611}"/>
              </a:ext>
            </a:extLst>
          </p:cNvPr>
          <p:cNvSpPr>
            <a:spLocks noGrp="1"/>
          </p:cNvSpPr>
          <p:nvPr>
            <p:ph type="title"/>
          </p:nvPr>
        </p:nvSpPr>
        <p:spPr/>
        <p:txBody>
          <a:bodyPr/>
          <a:lstStyle/>
          <a:p>
            <a:r>
              <a:rPr lang="en-IN" dirty="0"/>
              <a:t>Specific Learning Objective</a:t>
            </a:r>
          </a:p>
        </p:txBody>
      </p:sp>
      <p:graphicFrame>
        <p:nvGraphicFramePr>
          <p:cNvPr id="4" name="Table 4">
            <a:extLst>
              <a:ext uri="{FF2B5EF4-FFF2-40B4-BE49-F238E27FC236}">
                <a16:creationId xmlns:a16="http://schemas.microsoft.com/office/drawing/2014/main" id="{426035FB-5B4E-7991-73D8-A3E2AA139B84}"/>
              </a:ext>
            </a:extLst>
          </p:cNvPr>
          <p:cNvGraphicFramePr>
            <a:graphicFrameLocks noGrp="1"/>
          </p:cNvGraphicFramePr>
          <p:nvPr>
            <p:ph idx="1"/>
            <p:extLst>
              <p:ext uri="{D42A27DB-BD31-4B8C-83A1-F6EECF244321}">
                <p14:modId xmlns:p14="http://schemas.microsoft.com/office/powerpoint/2010/main" val="2347966630"/>
              </p:ext>
            </p:extLst>
          </p:nvPr>
        </p:nvGraphicFramePr>
        <p:xfrm>
          <a:off x="833718" y="1825625"/>
          <a:ext cx="10764723" cy="4667250"/>
        </p:xfrm>
        <a:graphic>
          <a:graphicData uri="http://schemas.openxmlformats.org/drawingml/2006/table">
            <a:tbl>
              <a:tblPr firstRow="1" bandRow="1">
                <a:tableStyleId>{5C22544A-7EE6-4342-B048-85BDC9FD1C3A}</a:tableStyleId>
              </a:tblPr>
              <a:tblGrid>
                <a:gridCol w="3591229">
                  <a:extLst>
                    <a:ext uri="{9D8B030D-6E8A-4147-A177-3AD203B41FA5}">
                      <a16:colId xmlns:a16="http://schemas.microsoft.com/office/drawing/2014/main" val="3648860307"/>
                    </a:ext>
                  </a:extLst>
                </a:gridCol>
                <a:gridCol w="3586747">
                  <a:extLst>
                    <a:ext uri="{9D8B030D-6E8A-4147-A177-3AD203B41FA5}">
                      <a16:colId xmlns:a16="http://schemas.microsoft.com/office/drawing/2014/main" val="1967634947"/>
                    </a:ext>
                  </a:extLst>
                </a:gridCol>
                <a:gridCol w="3586747">
                  <a:extLst>
                    <a:ext uri="{9D8B030D-6E8A-4147-A177-3AD203B41FA5}">
                      <a16:colId xmlns:a16="http://schemas.microsoft.com/office/drawing/2014/main" val="3641014661"/>
                    </a:ext>
                  </a:extLst>
                </a:gridCol>
              </a:tblGrid>
              <a:tr h="933450">
                <a:tc>
                  <a:txBody>
                    <a:bodyPr/>
                    <a:lstStyle/>
                    <a:p>
                      <a:r>
                        <a:rPr lang="en-US" dirty="0"/>
                        <a:t>Core areas</a:t>
                      </a:r>
                      <a:endParaRPr lang="en-IN" dirty="0"/>
                    </a:p>
                  </a:txBody>
                  <a:tcPr/>
                </a:tc>
                <a:tc>
                  <a:txBody>
                    <a:bodyPr/>
                    <a:lstStyle/>
                    <a:p>
                      <a:r>
                        <a:rPr lang="en-US" dirty="0"/>
                        <a:t>Domain</a:t>
                      </a:r>
                      <a:endParaRPr lang="en-IN" dirty="0"/>
                    </a:p>
                  </a:txBody>
                  <a:tcPr/>
                </a:tc>
                <a:tc>
                  <a:txBody>
                    <a:bodyPr/>
                    <a:lstStyle/>
                    <a:p>
                      <a:r>
                        <a:rPr lang="en-US" dirty="0"/>
                        <a:t>Category</a:t>
                      </a:r>
                      <a:endParaRPr lang="en-IN" dirty="0"/>
                    </a:p>
                  </a:txBody>
                  <a:tcPr/>
                </a:tc>
                <a:extLst>
                  <a:ext uri="{0D108BD9-81ED-4DB2-BD59-A6C34878D82A}">
                    <a16:rowId xmlns:a16="http://schemas.microsoft.com/office/drawing/2014/main" val="2112892538"/>
                  </a:ext>
                </a:extLst>
              </a:tr>
              <a:tr h="933450">
                <a:tc>
                  <a:txBody>
                    <a:bodyPr/>
                    <a:lstStyle/>
                    <a:p>
                      <a:r>
                        <a:rPr lang="en-US" dirty="0"/>
                        <a:t>Introduction</a:t>
                      </a:r>
                    </a:p>
                    <a:p>
                      <a:r>
                        <a:rPr lang="en-US" dirty="0"/>
                        <a:t>Branches of Prosthodontics</a:t>
                      </a:r>
                      <a:endParaRPr lang="en-IN" dirty="0"/>
                    </a:p>
                  </a:txBody>
                  <a:tcPr/>
                </a:tc>
                <a:tc>
                  <a:txBody>
                    <a:bodyPr/>
                    <a:lstStyle/>
                    <a:p>
                      <a:r>
                        <a:rPr lang="en-US" dirty="0"/>
                        <a:t>Cognitive</a:t>
                      </a:r>
                      <a:endParaRPr lang="en-IN" dirty="0"/>
                    </a:p>
                  </a:txBody>
                  <a:tcPr/>
                </a:tc>
                <a:tc>
                  <a:txBody>
                    <a:bodyPr/>
                    <a:lstStyle/>
                    <a:p>
                      <a:r>
                        <a:rPr lang="en-US" dirty="0"/>
                        <a:t>Must Know</a:t>
                      </a:r>
                      <a:endParaRPr lang="en-IN" dirty="0"/>
                    </a:p>
                  </a:txBody>
                  <a:tcPr/>
                </a:tc>
                <a:extLst>
                  <a:ext uri="{0D108BD9-81ED-4DB2-BD59-A6C34878D82A}">
                    <a16:rowId xmlns:a16="http://schemas.microsoft.com/office/drawing/2014/main" val="2748961076"/>
                  </a:ext>
                </a:extLst>
              </a:tr>
              <a:tr h="933450">
                <a:tc>
                  <a:txBody>
                    <a:bodyPr/>
                    <a:lstStyle/>
                    <a:p>
                      <a:r>
                        <a:rPr lang="en-US" dirty="0"/>
                        <a:t>Terms related to Prosthesis</a:t>
                      </a:r>
                    </a:p>
                    <a:p>
                      <a:r>
                        <a:rPr lang="en-US" dirty="0"/>
                        <a:t>Treatment of Partially edentulous cases</a:t>
                      </a:r>
                      <a:endParaRPr lang="en-IN" dirty="0"/>
                    </a:p>
                  </a:txBody>
                  <a:tcPr/>
                </a:tc>
                <a:tc>
                  <a:txBody>
                    <a:bodyPr/>
                    <a:lstStyle/>
                    <a:p>
                      <a:r>
                        <a:rPr lang="en-US" dirty="0"/>
                        <a:t>Cognitive</a:t>
                      </a:r>
                      <a:endParaRPr lang="en-IN" dirty="0"/>
                    </a:p>
                  </a:txBody>
                  <a:tcPr/>
                </a:tc>
                <a:tc>
                  <a:txBody>
                    <a:bodyPr/>
                    <a:lstStyle/>
                    <a:p>
                      <a:r>
                        <a:rPr lang="en-US" dirty="0"/>
                        <a:t>Must Know</a:t>
                      </a:r>
                      <a:endParaRPr lang="en-IN" dirty="0"/>
                    </a:p>
                  </a:txBody>
                  <a:tcPr/>
                </a:tc>
                <a:extLst>
                  <a:ext uri="{0D108BD9-81ED-4DB2-BD59-A6C34878D82A}">
                    <a16:rowId xmlns:a16="http://schemas.microsoft.com/office/drawing/2014/main" val="970306091"/>
                  </a:ext>
                </a:extLst>
              </a:tr>
              <a:tr h="933450">
                <a:tc>
                  <a:txBody>
                    <a:bodyPr/>
                    <a:lstStyle/>
                    <a:p>
                      <a:r>
                        <a:rPr lang="en-US" dirty="0"/>
                        <a:t>Contraindications of FPD</a:t>
                      </a:r>
                    </a:p>
                    <a:p>
                      <a:r>
                        <a:rPr lang="en-US" dirty="0"/>
                        <a:t>Indications of RPD</a:t>
                      </a:r>
                    </a:p>
                    <a:p>
                      <a:endParaRPr lang="en-IN" dirty="0"/>
                    </a:p>
                  </a:txBody>
                  <a:tcPr/>
                </a:tc>
                <a:tc>
                  <a:txBody>
                    <a:bodyPr/>
                    <a:lstStyle/>
                    <a:p>
                      <a:r>
                        <a:rPr lang="en-IN" dirty="0"/>
                        <a:t>Psychomotor</a:t>
                      </a:r>
                    </a:p>
                  </a:txBody>
                  <a:tcPr/>
                </a:tc>
                <a:tc>
                  <a:txBody>
                    <a:bodyPr/>
                    <a:lstStyle/>
                    <a:p>
                      <a:r>
                        <a:rPr lang="en-US" dirty="0"/>
                        <a:t>Must Know</a:t>
                      </a:r>
                      <a:endParaRPr lang="en-IN" dirty="0"/>
                    </a:p>
                  </a:txBody>
                  <a:tcPr/>
                </a:tc>
                <a:extLst>
                  <a:ext uri="{0D108BD9-81ED-4DB2-BD59-A6C34878D82A}">
                    <a16:rowId xmlns:a16="http://schemas.microsoft.com/office/drawing/2014/main" val="4238449484"/>
                  </a:ext>
                </a:extLst>
              </a:tr>
              <a:tr h="933450">
                <a:tc>
                  <a:txBody>
                    <a:bodyPr/>
                    <a:lstStyle/>
                    <a:p>
                      <a:r>
                        <a:rPr lang="en-US" dirty="0"/>
                        <a:t>Summary</a:t>
                      </a:r>
                      <a:endParaRPr lang="en-IN" dirty="0"/>
                    </a:p>
                  </a:txBody>
                  <a:tcPr/>
                </a:tc>
                <a:tc>
                  <a:txBody>
                    <a:bodyPr/>
                    <a:lstStyle/>
                    <a:p>
                      <a:r>
                        <a:rPr lang="en-US" dirty="0"/>
                        <a:t>Affective</a:t>
                      </a:r>
                      <a:endParaRPr lang="en-IN" dirty="0"/>
                    </a:p>
                  </a:txBody>
                  <a:tcPr/>
                </a:tc>
                <a:tc>
                  <a:txBody>
                    <a:bodyPr/>
                    <a:lstStyle/>
                    <a:p>
                      <a:r>
                        <a:rPr lang="en-US" dirty="0"/>
                        <a:t>Must Know</a:t>
                      </a:r>
                      <a:endParaRPr lang="en-IN" dirty="0"/>
                    </a:p>
                  </a:txBody>
                  <a:tcPr/>
                </a:tc>
                <a:extLst>
                  <a:ext uri="{0D108BD9-81ED-4DB2-BD59-A6C34878D82A}">
                    <a16:rowId xmlns:a16="http://schemas.microsoft.com/office/drawing/2014/main" val="3066193908"/>
                  </a:ext>
                </a:extLst>
              </a:tr>
            </a:tbl>
          </a:graphicData>
        </a:graphic>
      </p:graphicFrame>
    </p:spTree>
    <p:extLst>
      <p:ext uri="{BB962C8B-B14F-4D97-AF65-F5344CB8AC3E}">
        <p14:creationId xmlns:p14="http://schemas.microsoft.com/office/powerpoint/2010/main" val="36377287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C8EFF3-D30E-7B1C-9055-681577E827AF}"/>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ADFB2135-1C0D-E339-95F2-47811E5F52E2}"/>
              </a:ext>
            </a:extLst>
          </p:cNvPr>
          <p:cNvSpPr>
            <a:spLocks noGrp="1"/>
          </p:cNvSpPr>
          <p:nvPr>
            <p:ph idx="1"/>
          </p:nvPr>
        </p:nvSpPr>
        <p:spPr/>
        <p:txBody>
          <a:bodyPr/>
          <a:lstStyle/>
          <a:p>
            <a:pPr algn="just"/>
            <a:r>
              <a:rPr lang="en-US" dirty="0"/>
              <a:t>A second category of removable partial dentures includes those that extend anteriorly or posteriorly and are supported by teeth at only one end.</a:t>
            </a:r>
          </a:p>
          <a:p>
            <a:pPr algn="just"/>
            <a:r>
              <a:rPr lang="en-US" dirty="0"/>
              <a:t>These are called extension base removable partial dentures or tooth-tissue–supported removable partial dentures. </a:t>
            </a:r>
          </a:p>
          <a:p>
            <a:pPr algn="just"/>
            <a:r>
              <a:rPr lang="en-US" dirty="0"/>
              <a:t>The majority of these are distal extension removable partial dentures. </a:t>
            </a:r>
          </a:p>
          <a:p>
            <a:pPr algn="just"/>
            <a:r>
              <a:rPr lang="en-US" dirty="0"/>
              <a:t>Distal extension removable partial dentures are supported by teeth at the anterior aspect of the edentulous space and by tissues of the edentulous ridge posteriorly</a:t>
            </a:r>
            <a:endParaRPr lang="en-IN" dirty="0"/>
          </a:p>
        </p:txBody>
      </p:sp>
    </p:spTree>
    <p:extLst>
      <p:ext uri="{BB962C8B-B14F-4D97-AF65-F5344CB8AC3E}">
        <p14:creationId xmlns:p14="http://schemas.microsoft.com/office/powerpoint/2010/main" val="324744323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9: Denture Base Considerations | Pocket Dentistr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54647" y="1442213"/>
            <a:ext cx="6191250" cy="43719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7283951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A236E6-5934-A2D6-12DD-3451B731E172}"/>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B31D1D78-4268-BCD2-5051-FB554EA08D2B}"/>
              </a:ext>
            </a:extLst>
          </p:cNvPr>
          <p:cNvSpPr>
            <a:spLocks noGrp="1"/>
          </p:cNvSpPr>
          <p:nvPr>
            <p:ph idx="1"/>
          </p:nvPr>
        </p:nvSpPr>
        <p:spPr/>
        <p:txBody>
          <a:bodyPr/>
          <a:lstStyle/>
          <a:p>
            <a:pPr algn="just"/>
            <a:r>
              <a:rPr lang="en-US" dirty="0"/>
              <a:t>In certain instances, the terms interim, transitional, and treatment are applied to specific types of removable partial dentures. </a:t>
            </a:r>
          </a:p>
          <a:p>
            <a:pPr algn="just"/>
            <a:r>
              <a:rPr lang="en-US" dirty="0"/>
              <a:t>An interim removable partial denture is a provisional prosthesis intended to improve esthetics and function until a more definitive form of treatment can be rendered. </a:t>
            </a:r>
          </a:p>
          <a:p>
            <a:pPr algn="just"/>
            <a:r>
              <a:rPr lang="en-US" dirty="0"/>
              <a:t>A transitional removable partial denture may be used when loss of additional teeth is inevitable, but immediate extraction is not advisable or desirable. </a:t>
            </a:r>
          </a:p>
          <a:p>
            <a:pPr algn="just"/>
            <a:r>
              <a:rPr lang="en-US" dirty="0"/>
              <a:t>Artificial teeth may be added to a transitional removable partial denture as natural teeth are extracted</a:t>
            </a:r>
            <a:endParaRPr lang="en-IN" dirty="0"/>
          </a:p>
        </p:txBody>
      </p:sp>
    </p:spTree>
    <p:extLst>
      <p:ext uri="{BB962C8B-B14F-4D97-AF65-F5344CB8AC3E}">
        <p14:creationId xmlns:p14="http://schemas.microsoft.com/office/powerpoint/2010/main" val="368902171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6" name="Picture 4" descr="Temporary (Provisional,Interim,Treatment) RPD - YouTub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17704" y="951670"/>
            <a:ext cx="8061146" cy="453439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9408379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75F65A-B403-84F2-35F5-415F9BDF11D2}"/>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10E66C84-E9D7-625F-5A55-B99A3B241023}"/>
              </a:ext>
            </a:extLst>
          </p:cNvPr>
          <p:cNvSpPr>
            <a:spLocks noGrp="1"/>
          </p:cNvSpPr>
          <p:nvPr>
            <p:ph idx="1"/>
          </p:nvPr>
        </p:nvSpPr>
        <p:spPr/>
        <p:txBody>
          <a:bodyPr>
            <a:normAutofit fontScale="92500" lnSpcReduction="10000"/>
          </a:bodyPr>
          <a:lstStyle/>
          <a:p>
            <a:pPr algn="just"/>
            <a:r>
              <a:rPr lang="en-US" dirty="0"/>
              <a:t>A transitional removable partial denture may be worn during the healing process and replaced with a definitive prosthesis when extraction sites have stabilized. </a:t>
            </a:r>
          </a:p>
          <a:p>
            <a:pPr algn="just"/>
            <a:r>
              <a:rPr lang="en-US" dirty="0"/>
              <a:t>A treatment denture may be used as a carrier for treatment material, as a protective covering for a surgical site, or as a matrix for soft tissue healing. </a:t>
            </a:r>
          </a:p>
          <a:p>
            <a:pPr algn="just"/>
            <a:r>
              <a:rPr lang="en-US" dirty="0"/>
              <a:t>In most instances, treatment dentures are used in conjunction with resilient tissue conditioners. </a:t>
            </a:r>
          </a:p>
          <a:p>
            <a:pPr algn="just"/>
            <a:r>
              <a:rPr lang="en-US" dirty="0"/>
              <a:t>The resultant prostheses provide cushioning effects for the underlying soft tissues and promote improved tissue health. </a:t>
            </a:r>
          </a:p>
          <a:p>
            <a:pPr algn="just"/>
            <a:r>
              <a:rPr lang="en-US" dirty="0"/>
              <a:t>Interim, transitional, and treatment prostheses are intended for short-term applications and should never be used for prolonged treatment.</a:t>
            </a:r>
            <a:endParaRPr lang="en-IN" dirty="0"/>
          </a:p>
        </p:txBody>
      </p:sp>
    </p:spTree>
    <p:extLst>
      <p:ext uri="{BB962C8B-B14F-4D97-AF65-F5344CB8AC3E}">
        <p14:creationId xmlns:p14="http://schemas.microsoft.com/office/powerpoint/2010/main" val="309178185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351A14-A5D2-E752-EDBE-7E3D6E143482}"/>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3ADD484A-5FF3-FBAA-72EE-9AC0644F2E0C}"/>
              </a:ext>
            </a:extLst>
          </p:cNvPr>
          <p:cNvSpPr>
            <a:spLocks noGrp="1"/>
          </p:cNvSpPr>
          <p:nvPr>
            <p:ph idx="1"/>
          </p:nvPr>
        </p:nvSpPr>
        <p:spPr/>
        <p:txBody>
          <a:bodyPr>
            <a:normAutofit fontScale="92500"/>
          </a:bodyPr>
          <a:lstStyle/>
          <a:p>
            <a:r>
              <a:rPr lang="en-US" dirty="0"/>
              <a:t>The use of such prostheses over extended periods may cause irreparable damage to a patient’s remaining teeth, soft tissues, and bone.</a:t>
            </a:r>
          </a:p>
          <a:p>
            <a:r>
              <a:rPr lang="en-US" dirty="0"/>
              <a:t>Other terms of interest include model and cast. </a:t>
            </a:r>
          </a:p>
          <a:p>
            <a:r>
              <a:rPr lang="en-US" dirty="0"/>
              <a:t>While cast may be used as a verb (to cast an inlay) or as an adjective (a cast framework), it is most often used as a noun to describe an accurate, positive reproduction of a maxillary or mandibular dental arch. </a:t>
            </a:r>
          </a:p>
          <a:p>
            <a:r>
              <a:rPr lang="en-US" dirty="0"/>
              <a:t>Certain adjectives are commonly used to provide more specific meanings for the term (</a:t>
            </a:r>
            <a:r>
              <a:rPr lang="en-US" dirty="0" err="1"/>
              <a:t>eg</a:t>
            </a:r>
            <a:r>
              <a:rPr lang="en-US" dirty="0"/>
              <a:t>, diagnostic cast, master cast, refractory cast).</a:t>
            </a:r>
          </a:p>
          <a:p>
            <a:r>
              <a:rPr lang="en-US" dirty="0"/>
              <a:t>The term model is used to describe a reproduction for demonstration or display purposes.</a:t>
            </a:r>
            <a:endParaRPr lang="en-IN" dirty="0"/>
          </a:p>
        </p:txBody>
      </p:sp>
    </p:spTree>
    <p:extLst>
      <p:ext uri="{BB962C8B-B14F-4D97-AF65-F5344CB8AC3E}">
        <p14:creationId xmlns:p14="http://schemas.microsoft.com/office/powerpoint/2010/main" val="101454882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AF3352-F31D-C8D2-DC2E-CA5FC0269B44}"/>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C84EE60D-6D2A-65F6-B8F0-A15E92239714}"/>
              </a:ext>
            </a:extLst>
          </p:cNvPr>
          <p:cNvSpPr>
            <a:spLocks noGrp="1"/>
          </p:cNvSpPr>
          <p:nvPr>
            <p:ph idx="1"/>
          </p:nvPr>
        </p:nvSpPr>
        <p:spPr/>
        <p:txBody>
          <a:bodyPr>
            <a:normAutofit lnSpcReduction="10000"/>
          </a:bodyPr>
          <a:lstStyle/>
          <a:p>
            <a:pPr algn="just"/>
            <a:r>
              <a:rPr lang="en-US" dirty="0"/>
              <a:t>Hence, a model should be a reasonable facsimile of an object, but need not be an accurate reproduction such as that required for construction of a successful prosthesis.</a:t>
            </a:r>
          </a:p>
          <a:p>
            <a:pPr algn="just"/>
            <a:r>
              <a:rPr lang="en-US" dirty="0"/>
              <a:t>Terms related to clinical applications also must be considered. </a:t>
            </a:r>
          </a:p>
          <a:p>
            <a:pPr algn="just"/>
            <a:r>
              <a:rPr lang="en-US" dirty="0"/>
              <a:t>Undoubtedly the most defined term in prosthodontics is centric relation, closely followed by maximal </a:t>
            </a:r>
            <a:r>
              <a:rPr lang="en-US" dirty="0" err="1"/>
              <a:t>intercuspal</a:t>
            </a:r>
            <a:r>
              <a:rPr lang="en-US" dirty="0"/>
              <a:t> position and centric occlusion position. </a:t>
            </a:r>
          </a:p>
          <a:p>
            <a:pPr algn="just"/>
            <a:r>
              <a:rPr lang="en-US" dirty="0"/>
              <a:t>The basic definition of centric relation is the physiologic relationship of the mandible to the maxilla when both condyles are properly related to their articular discs and the condyle-disc assemblies are stabilized against the posterior slopes of the articular eminences.</a:t>
            </a:r>
            <a:endParaRPr lang="en-IN" dirty="0"/>
          </a:p>
        </p:txBody>
      </p:sp>
    </p:spTree>
    <p:extLst>
      <p:ext uri="{BB962C8B-B14F-4D97-AF65-F5344CB8AC3E}">
        <p14:creationId xmlns:p14="http://schemas.microsoft.com/office/powerpoint/2010/main" val="227616271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F1A6D6-0263-FE51-47FF-26A7AFA74844}"/>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489C13CA-55A2-35BA-81AC-D13826D7CC8A}"/>
              </a:ext>
            </a:extLst>
          </p:cNvPr>
          <p:cNvSpPr>
            <a:spLocks noGrp="1"/>
          </p:cNvSpPr>
          <p:nvPr>
            <p:ph idx="1"/>
          </p:nvPr>
        </p:nvSpPr>
        <p:spPr/>
        <p:txBody>
          <a:bodyPr/>
          <a:lstStyle/>
          <a:p>
            <a:pPr algn="just"/>
            <a:r>
              <a:rPr lang="en-US" dirty="0"/>
              <a:t>This relationship may occur at varying degrees of mandibular opening, but must precede the downward and forward movement (</a:t>
            </a:r>
            <a:r>
              <a:rPr lang="en-US" dirty="0" err="1"/>
              <a:t>ie</a:t>
            </a:r>
            <a:r>
              <a:rPr lang="en-US" dirty="0"/>
              <a:t>, translation) of the condyles.</a:t>
            </a:r>
          </a:p>
          <a:p>
            <a:pPr algn="just"/>
            <a:r>
              <a:rPr lang="en-US" dirty="0"/>
              <a:t>This definition may be embellished in many ways, but if the basic premise of a bone-to-bone relationship is maintained, acceptance of this simple concept can eliminate confusion.</a:t>
            </a:r>
          </a:p>
          <a:p>
            <a:pPr algn="just"/>
            <a:r>
              <a:rPr lang="en-US" dirty="0"/>
              <a:t> Maximal </a:t>
            </a:r>
            <a:r>
              <a:rPr lang="en-US" dirty="0" err="1"/>
              <a:t>intercuspal</a:t>
            </a:r>
            <a:r>
              <a:rPr lang="en-US" dirty="0"/>
              <a:t> position may be defined as the most complete interdigitation of the teeth independent of condylar position</a:t>
            </a:r>
            <a:endParaRPr lang="en-IN" dirty="0"/>
          </a:p>
        </p:txBody>
      </p:sp>
    </p:spTree>
    <p:extLst>
      <p:ext uri="{BB962C8B-B14F-4D97-AF65-F5344CB8AC3E}">
        <p14:creationId xmlns:p14="http://schemas.microsoft.com/office/powerpoint/2010/main" val="201335440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E8EC6D-282F-CC30-4317-5B324972704D}"/>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E17BB851-CE62-7E5D-71F0-8DA6034A6A7A}"/>
              </a:ext>
            </a:extLst>
          </p:cNvPr>
          <p:cNvSpPr>
            <a:spLocks noGrp="1"/>
          </p:cNvSpPr>
          <p:nvPr>
            <p:ph idx="1"/>
          </p:nvPr>
        </p:nvSpPr>
        <p:spPr/>
        <p:txBody>
          <a:bodyPr/>
          <a:lstStyle/>
          <a:p>
            <a:pPr algn="just"/>
            <a:r>
              <a:rPr lang="en-US" dirty="0"/>
              <a:t>Hence, maximum intercuspation is a maxillomandibular relationship determined by tooth-tooth relationships. </a:t>
            </a:r>
          </a:p>
          <a:p>
            <a:pPr algn="just"/>
            <a:r>
              <a:rPr lang="en-US" dirty="0"/>
              <a:t>Centric occlusion position represents the first contact of the teeth that occurs when the mandibular condyles are in centric relation.</a:t>
            </a:r>
          </a:p>
          <a:p>
            <a:pPr algn="just"/>
            <a:r>
              <a:rPr lang="en-US" dirty="0"/>
              <a:t>Therefore, centric occlusion position is a maxillomandibular relationship dictated by bone-to-bone relationships</a:t>
            </a:r>
            <a:endParaRPr lang="en-IN" dirty="0"/>
          </a:p>
        </p:txBody>
      </p:sp>
    </p:spTree>
    <p:extLst>
      <p:ext uri="{BB962C8B-B14F-4D97-AF65-F5344CB8AC3E}">
        <p14:creationId xmlns:p14="http://schemas.microsoft.com/office/powerpoint/2010/main" val="226063853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147244-0C83-1AF9-B872-B0241F3E30F2}"/>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7375377F-2DAA-262F-78FC-F718B1BFEB13}"/>
              </a:ext>
            </a:extLst>
          </p:cNvPr>
          <p:cNvSpPr>
            <a:spLocks noGrp="1"/>
          </p:cNvSpPr>
          <p:nvPr>
            <p:ph idx="1"/>
          </p:nvPr>
        </p:nvSpPr>
        <p:spPr/>
        <p:txBody>
          <a:bodyPr/>
          <a:lstStyle/>
          <a:p>
            <a:pPr algn="just"/>
            <a:r>
              <a:rPr lang="en-US" dirty="0"/>
              <a:t>Other key terms relate to the displacement resistance exhibited by a prosthesis.</a:t>
            </a:r>
          </a:p>
          <a:p>
            <a:pPr algn="just"/>
            <a:r>
              <a:rPr lang="en-US" dirty="0"/>
              <a:t>The most important of these are retention, support, and stability.</a:t>
            </a:r>
          </a:p>
          <a:p>
            <a:pPr algn="just"/>
            <a:r>
              <a:rPr lang="en-US" dirty="0"/>
              <a:t> For purposes of this discussion, retention may be defined as resistance to displacement away from the teeth and soft tissues of the dental arch; support may be defined as resistance to displacement toward the teeth and soft tissues of the dental arch; and stability may be defined as resistance to displacement in a mediolateral or anteroposterior direction</a:t>
            </a:r>
            <a:endParaRPr lang="en-IN" dirty="0"/>
          </a:p>
        </p:txBody>
      </p:sp>
    </p:spTree>
    <p:extLst>
      <p:ext uri="{BB962C8B-B14F-4D97-AF65-F5344CB8AC3E}">
        <p14:creationId xmlns:p14="http://schemas.microsoft.com/office/powerpoint/2010/main" val="2357858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F231CA-A7F4-4F37-9D40-0B9B7BEC35D1}"/>
              </a:ext>
            </a:extLst>
          </p:cNvPr>
          <p:cNvSpPr>
            <a:spLocks noGrp="1"/>
          </p:cNvSpPr>
          <p:nvPr>
            <p:ph type="title"/>
          </p:nvPr>
        </p:nvSpPr>
        <p:spPr/>
        <p:txBody>
          <a:bodyPr/>
          <a:lstStyle/>
          <a:p>
            <a:r>
              <a:rPr lang="en-IN" dirty="0"/>
              <a:t>contents</a:t>
            </a:r>
          </a:p>
        </p:txBody>
      </p:sp>
      <p:sp>
        <p:nvSpPr>
          <p:cNvPr id="3" name="Content Placeholder 2">
            <a:extLst>
              <a:ext uri="{FF2B5EF4-FFF2-40B4-BE49-F238E27FC236}">
                <a16:creationId xmlns:a16="http://schemas.microsoft.com/office/drawing/2014/main" id="{63017EBD-364A-4F8A-BA26-3981B148C06F}"/>
              </a:ext>
            </a:extLst>
          </p:cNvPr>
          <p:cNvSpPr>
            <a:spLocks noGrp="1"/>
          </p:cNvSpPr>
          <p:nvPr>
            <p:ph idx="1"/>
          </p:nvPr>
        </p:nvSpPr>
        <p:spPr/>
        <p:txBody>
          <a:bodyPr>
            <a:normAutofit lnSpcReduction="10000"/>
          </a:bodyPr>
          <a:lstStyle/>
          <a:p>
            <a:r>
              <a:rPr lang="en-IN" dirty="0"/>
              <a:t>Introduction</a:t>
            </a:r>
          </a:p>
          <a:p>
            <a:r>
              <a:rPr lang="en-IN" dirty="0"/>
              <a:t>Branches of Prosthodontics</a:t>
            </a:r>
          </a:p>
          <a:p>
            <a:r>
              <a:rPr lang="en-IN" dirty="0"/>
              <a:t>Terms related to Prosthodontics</a:t>
            </a:r>
          </a:p>
          <a:p>
            <a:r>
              <a:rPr lang="en-IN" dirty="0"/>
              <a:t>Treatment of Partially edentulous cases</a:t>
            </a:r>
          </a:p>
          <a:p>
            <a:r>
              <a:rPr lang="en-IN" dirty="0"/>
              <a:t>Contraindications of FPD</a:t>
            </a:r>
          </a:p>
          <a:p>
            <a:r>
              <a:rPr lang="en-IN" dirty="0"/>
              <a:t>Indications of RPD</a:t>
            </a:r>
          </a:p>
          <a:p>
            <a:r>
              <a:rPr lang="en-IN" dirty="0"/>
              <a:t>Summary</a:t>
            </a:r>
          </a:p>
          <a:p>
            <a:r>
              <a:rPr lang="en-IN" dirty="0"/>
              <a:t>Take Home message</a:t>
            </a:r>
          </a:p>
          <a:p>
            <a:r>
              <a:rPr lang="en-IN" dirty="0"/>
              <a:t>References</a:t>
            </a:r>
          </a:p>
          <a:p>
            <a:endParaRPr lang="en-IN" dirty="0"/>
          </a:p>
          <a:p>
            <a:endParaRPr lang="en-IN" dirty="0"/>
          </a:p>
          <a:p>
            <a:endParaRPr lang="en-IN" dirty="0"/>
          </a:p>
          <a:p>
            <a:endParaRPr lang="en-IN" dirty="0"/>
          </a:p>
          <a:p>
            <a:endParaRPr lang="en-IN" dirty="0"/>
          </a:p>
          <a:p>
            <a:endParaRPr lang="en-IN" dirty="0"/>
          </a:p>
        </p:txBody>
      </p:sp>
    </p:spTree>
    <p:extLst>
      <p:ext uri="{BB962C8B-B14F-4D97-AF65-F5344CB8AC3E}">
        <p14:creationId xmlns:p14="http://schemas.microsoft.com/office/powerpoint/2010/main" val="400805195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91682A-3BBB-3F58-F4D6-99AA72B01BDF}"/>
              </a:ext>
            </a:extLst>
          </p:cNvPr>
          <p:cNvSpPr>
            <a:spLocks noGrp="1"/>
          </p:cNvSpPr>
          <p:nvPr>
            <p:ph type="title"/>
          </p:nvPr>
        </p:nvSpPr>
        <p:spPr/>
        <p:txBody>
          <a:bodyPr/>
          <a:lstStyle/>
          <a:p>
            <a:r>
              <a:rPr lang="en-US" dirty="0"/>
              <a:t>Treatment of Partially Edentulous Patient</a:t>
            </a:r>
            <a:endParaRPr lang="en-IN" dirty="0"/>
          </a:p>
        </p:txBody>
      </p:sp>
      <p:sp>
        <p:nvSpPr>
          <p:cNvPr id="3" name="Content Placeholder 2">
            <a:extLst>
              <a:ext uri="{FF2B5EF4-FFF2-40B4-BE49-F238E27FC236}">
                <a16:creationId xmlns:a16="http://schemas.microsoft.com/office/drawing/2014/main" id="{503B9ED0-1AE3-134A-59B1-110236A34458}"/>
              </a:ext>
            </a:extLst>
          </p:cNvPr>
          <p:cNvSpPr>
            <a:spLocks noGrp="1"/>
          </p:cNvSpPr>
          <p:nvPr>
            <p:ph idx="1"/>
          </p:nvPr>
        </p:nvSpPr>
        <p:spPr>
          <a:xfrm>
            <a:off x="838200" y="1806375"/>
            <a:ext cx="10808368" cy="4854308"/>
          </a:xfrm>
        </p:spPr>
        <p:txBody>
          <a:bodyPr>
            <a:normAutofit/>
          </a:bodyPr>
          <a:lstStyle/>
          <a:p>
            <a:r>
              <a:rPr lang="en-US" dirty="0"/>
              <a:t>When all factors are favorable, the treatment of choice for a partially edentulous patient is placement of a fixed partial denture, and the advent of dental implants has provided a number of new options for carrying out this treatment modality. </a:t>
            </a:r>
          </a:p>
          <a:p>
            <a:r>
              <a:rPr lang="en-US" dirty="0"/>
              <a:t>However, not all patients are candidates for dental implant therapy. Contraindications for dental implant therapy include unfavorable regional anatomy, uncontrolled systemic disease, high-dose head and neck radiation, and extreme surgical risk. </a:t>
            </a:r>
          </a:p>
          <a:p>
            <a:r>
              <a:rPr lang="en-US" dirty="0"/>
              <a:t>Moreover, there are contraindications associated with any type of fixed partial denture therapy, as outlined in the following section.</a:t>
            </a:r>
          </a:p>
        </p:txBody>
      </p:sp>
    </p:spTree>
    <p:extLst>
      <p:ext uri="{BB962C8B-B14F-4D97-AF65-F5344CB8AC3E}">
        <p14:creationId xmlns:p14="http://schemas.microsoft.com/office/powerpoint/2010/main" val="288377892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1D8027-60F3-336C-3B8B-CFCBD9B622BF}"/>
              </a:ext>
            </a:extLst>
          </p:cNvPr>
          <p:cNvSpPr>
            <a:spLocks noGrp="1"/>
          </p:cNvSpPr>
          <p:nvPr>
            <p:ph type="title"/>
          </p:nvPr>
        </p:nvSpPr>
        <p:spPr/>
        <p:txBody>
          <a:bodyPr>
            <a:normAutofit fontScale="90000"/>
          </a:bodyPr>
          <a:lstStyle/>
          <a:p>
            <a:r>
              <a:rPr lang="en-US" dirty="0"/>
              <a:t>Contraindications for fixed partial denture therapy </a:t>
            </a:r>
            <a:br>
              <a:rPr lang="en-US" dirty="0"/>
            </a:br>
            <a:endParaRPr lang="en-IN" dirty="0"/>
          </a:p>
        </p:txBody>
      </p:sp>
      <p:sp>
        <p:nvSpPr>
          <p:cNvPr id="3" name="Content Placeholder 2">
            <a:extLst>
              <a:ext uri="{FF2B5EF4-FFF2-40B4-BE49-F238E27FC236}">
                <a16:creationId xmlns:a16="http://schemas.microsoft.com/office/drawing/2014/main" id="{8070D629-4677-098B-DC5F-AC33FA20497B}"/>
              </a:ext>
            </a:extLst>
          </p:cNvPr>
          <p:cNvSpPr>
            <a:spLocks noGrp="1"/>
          </p:cNvSpPr>
          <p:nvPr>
            <p:ph idx="1"/>
          </p:nvPr>
        </p:nvSpPr>
        <p:spPr/>
        <p:txBody>
          <a:bodyPr>
            <a:normAutofit fontScale="92500"/>
          </a:bodyPr>
          <a:lstStyle/>
          <a:p>
            <a:r>
              <a:rPr lang="en-US" dirty="0"/>
              <a:t>Age of patient</a:t>
            </a:r>
          </a:p>
          <a:p>
            <a:r>
              <a:rPr lang="en-US" dirty="0"/>
              <a:t> Most patients younger than 18 years are poor candidates for fixed partial dentures because of large dental pulps and lack of clinical crown height.</a:t>
            </a:r>
          </a:p>
          <a:p>
            <a:r>
              <a:rPr lang="en-US" dirty="0"/>
              <a:t> Tooth reduction sufficient to reestablish normal coronal anatomy in the cast restoration often compromises the health of the pulpal tissues. </a:t>
            </a:r>
          </a:p>
          <a:p>
            <a:r>
              <a:rPr lang="en-US" dirty="0"/>
              <a:t>Consequently, an interim partial denture should be considered for patients younger than 18 years.</a:t>
            </a:r>
          </a:p>
          <a:p>
            <a:r>
              <a:rPr lang="en-US" dirty="0"/>
              <a:t>Length of </a:t>
            </a:r>
            <a:r>
              <a:rPr lang="en-US" dirty="0" err="1"/>
              <a:t>endentulous</a:t>
            </a:r>
            <a:r>
              <a:rPr lang="en-US" dirty="0"/>
              <a:t> span</a:t>
            </a:r>
          </a:p>
          <a:p>
            <a:r>
              <a:rPr lang="en-US" dirty="0"/>
              <a:t> One of the rules of dentistry that has most successfully passed the test of time is that of Dr Irvin Ante. </a:t>
            </a:r>
          </a:p>
          <a:p>
            <a:endParaRPr lang="en-IN" dirty="0"/>
          </a:p>
        </p:txBody>
      </p:sp>
    </p:spTree>
    <p:extLst>
      <p:ext uri="{BB962C8B-B14F-4D97-AF65-F5344CB8AC3E}">
        <p14:creationId xmlns:p14="http://schemas.microsoft.com/office/powerpoint/2010/main" val="188145560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F0F6C4-7408-93DA-C951-A3288AAD21E9}"/>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6DFD5594-452B-4917-AA1A-413D3F3B5043}"/>
              </a:ext>
            </a:extLst>
          </p:cNvPr>
          <p:cNvSpPr>
            <a:spLocks noGrp="1"/>
          </p:cNvSpPr>
          <p:nvPr>
            <p:ph idx="1"/>
          </p:nvPr>
        </p:nvSpPr>
        <p:spPr/>
        <p:txBody>
          <a:bodyPr>
            <a:normAutofit fontScale="92500" lnSpcReduction="20000"/>
          </a:bodyPr>
          <a:lstStyle/>
          <a:p>
            <a:pPr algn="just"/>
            <a:r>
              <a:rPr lang="en-US" dirty="0"/>
              <a:t>Ante’s Law states that the periodontal membrane area of the abutment teeth for a fixed partial denture must be equal to or greater than the periodontal membrane area of the teeth being replaced.</a:t>
            </a:r>
          </a:p>
          <a:p>
            <a:pPr algn="just"/>
            <a:r>
              <a:rPr lang="en-US" dirty="0"/>
              <a:t>Although other conditions may modify this rule to some degree, exceeding the rule by a margin of any significance is almost certain to create problems.</a:t>
            </a:r>
          </a:p>
          <a:p>
            <a:pPr algn="just"/>
            <a:r>
              <a:rPr lang="en-US" dirty="0"/>
              <a:t> Loss of supporting tissues When a large amount of the edentulous ridge has been lost, the practitioner must fabricate a prosthesis that restores function and provides support for the lips and cheeks.</a:t>
            </a:r>
          </a:p>
          <a:p>
            <a:pPr algn="just"/>
            <a:r>
              <a:rPr lang="en-US" dirty="0"/>
              <a:t> In addition, the prosthesis must allow access for oral hygiene. </a:t>
            </a:r>
          </a:p>
          <a:p>
            <a:pPr algn="just"/>
            <a:r>
              <a:rPr lang="en-US" dirty="0"/>
              <a:t>Replacement of missing tissues with a fixed partial denture generally makes it difficult for the patient to maintain a healthy oral environment. </a:t>
            </a:r>
            <a:endParaRPr lang="en-IN" dirty="0"/>
          </a:p>
        </p:txBody>
      </p:sp>
    </p:spTree>
    <p:extLst>
      <p:ext uri="{BB962C8B-B14F-4D97-AF65-F5344CB8AC3E}">
        <p14:creationId xmlns:p14="http://schemas.microsoft.com/office/powerpoint/2010/main" val="348834453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769DB1-626E-53D8-0F5A-88324164A06A}"/>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1D5C9EE1-79BA-BAB4-3840-4EDAF5553785}"/>
              </a:ext>
            </a:extLst>
          </p:cNvPr>
          <p:cNvSpPr>
            <a:spLocks noGrp="1"/>
          </p:cNvSpPr>
          <p:nvPr>
            <p:ph idx="1"/>
          </p:nvPr>
        </p:nvSpPr>
        <p:spPr/>
        <p:txBody>
          <a:bodyPr>
            <a:normAutofit/>
          </a:bodyPr>
          <a:lstStyle/>
          <a:p>
            <a:pPr algn="just"/>
            <a:r>
              <a:rPr lang="en-US" dirty="0"/>
              <a:t>In contrast, restoration with a removable partial denture allows the patient to remove the prosthesis from the mouth.</a:t>
            </a:r>
          </a:p>
          <a:p>
            <a:pPr algn="just"/>
            <a:r>
              <a:rPr lang="en-US" dirty="0"/>
              <a:t>This facilitates cleaning of the prosthesis and permits increased access to the remaining teeth and soft tissues. Rationale for removable partial denture therapy As stated by Dr M. M. </a:t>
            </a:r>
            <a:r>
              <a:rPr lang="en-US" dirty="0" err="1"/>
              <a:t>DeVan</a:t>
            </a:r>
            <a:r>
              <a:rPr lang="en-US" dirty="0"/>
              <a:t>, the primary purpose of removable partial denture therapy must always be “the preservation of that which remains, and not the meticulous replacement of that which has been lost.”</a:t>
            </a:r>
          </a:p>
          <a:p>
            <a:pPr marL="0" indent="0">
              <a:buNone/>
            </a:pPr>
            <a:endParaRPr lang="en-US" dirty="0"/>
          </a:p>
          <a:p>
            <a:endParaRPr lang="en-IN" dirty="0"/>
          </a:p>
        </p:txBody>
      </p:sp>
    </p:spTree>
    <p:extLst>
      <p:ext uri="{BB962C8B-B14F-4D97-AF65-F5344CB8AC3E}">
        <p14:creationId xmlns:p14="http://schemas.microsoft.com/office/powerpoint/2010/main" val="351711843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354717-19E5-456C-8E95-312C40D57FF4}"/>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021CE3CF-4E6A-408B-B241-45D19C1C2CFB}"/>
              </a:ext>
            </a:extLst>
          </p:cNvPr>
          <p:cNvSpPr>
            <a:spLocks noGrp="1"/>
          </p:cNvSpPr>
          <p:nvPr>
            <p:ph idx="1"/>
          </p:nvPr>
        </p:nvSpPr>
        <p:spPr/>
        <p:txBody>
          <a:bodyPr/>
          <a:lstStyle/>
          <a:p>
            <a:pPr algn="just"/>
            <a:r>
              <a:rPr lang="en-US" dirty="0"/>
              <a:t>After it has been determined that this purpose can be satisfied, one should consider the additional purposes of removable partial denture therapy: maintaining or improving phonetics, establishing or increasing masticatory efficiency, stabilizing dental relationships, and developing the required esthetics.</a:t>
            </a:r>
          </a:p>
          <a:p>
            <a:pPr algn="just"/>
            <a:r>
              <a:rPr lang="en-US" dirty="0"/>
              <a:t> If, on the other hand, it is determined that the health of all or part of the remaining oral structures will be compromised, alternative forms of treatment must be considered. For too many years, removable partial dentures were considered stepping stones on the road to complete dentures</a:t>
            </a:r>
            <a:endParaRPr lang="en-IN" dirty="0"/>
          </a:p>
        </p:txBody>
      </p:sp>
    </p:spTree>
    <p:extLst>
      <p:ext uri="{BB962C8B-B14F-4D97-AF65-F5344CB8AC3E}">
        <p14:creationId xmlns:p14="http://schemas.microsoft.com/office/powerpoint/2010/main" val="79224651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579975-D52D-D762-C532-40E778117D07}"/>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1EEB0C97-8D52-11B4-232A-C4F4CDB40607}"/>
              </a:ext>
            </a:extLst>
          </p:cNvPr>
          <p:cNvSpPr>
            <a:spLocks noGrp="1"/>
          </p:cNvSpPr>
          <p:nvPr>
            <p:ph idx="1"/>
          </p:nvPr>
        </p:nvSpPr>
        <p:spPr/>
        <p:txBody>
          <a:bodyPr>
            <a:normAutofit/>
          </a:bodyPr>
          <a:lstStyle/>
          <a:p>
            <a:pPr algn="just"/>
            <a:r>
              <a:rPr lang="en-US" dirty="0"/>
              <a:t> With the materials, equipment, and techniques currently available, this type of thinking must be relegated to the past. Removable partial denture therapy is an acceptable form of treatment that provides an increased spectrum of restorative options.</a:t>
            </a:r>
          </a:p>
          <a:p>
            <a:pPr algn="just"/>
            <a:r>
              <a:rPr lang="en-US" dirty="0"/>
              <a:t> Indications for removable partial denture therapy Long-span edentulous area The teeth adjacent to a long-span edentulous area support a removable partial denture in much the same manner that they would support a fixed partial denture.</a:t>
            </a:r>
          </a:p>
          <a:p>
            <a:pPr marL="0" indent="0" algn="just">
              <a:buNone/>
            </a:pPr>
            <a:r>
              <a:rPr lang="en-US" dirty="0"/>
              <a:t> </a:t>
            </a:r>
            <a:endParaRPr lang="en-IN" dirty="0"/>
          </a:p>
        </p:txBody>
      </p:sp>
    </p:spTree>
    <p:extLst>
      <p:ext uri="{BB962C8B-B14F-4D97-AF65-F5344CB8AC3E}">
        <p14:creationId xmlns:p14="http://schemas.microsoft.com/office/powerpoint/2010/main" val="246800332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28784B-F7FA-49C2-AC41-BA51D5C39A0F}"/>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6FFD8262-BF1D-405E-83C0-98FF8C8CC485}"/>
              </a:ext>
            </a:extLst>
          </p:cNvPr>
          <p:cNvSpPr>
            <a:spLocks noGrp="1"/>
          </p:cNvSpPr>
          <p:nvPr>
            <p:ph idx="1"/>
          </p:nvPr>
        </p:nvSpPr>
        <p:spPr/>
        <p:txBody>
          <a:bodyPr/>
          <a:lstStyle/>
          <a:p>
            <a:pPr algn="just"/>
            <a:r>
              <a:rPr lang="en-US" dirty="0"/>
              <a:t>However, a removable denture receives additional support and stabilization from the tissues of the residual ridge and from the abutment teeth on the opposite side of the arch.</a:t>
            </a:r>
          </a:p>
          <a:p>
            <a:pPr algn="just"/>
            <a:r>
              <a:rPr lang="en-US" dirty="0"/>
              <a:t> Without this distribution of forces, the leverage and torque on the abutment teeth would be excessive.</a:t>
            </a:r>
          </a:p>
          <a:p>
            <a:pPr algn="just"/>
            <a:r>
              <a:rPr lang="en-US" dirty="0"/>
              <a:t> No abutment tooth posterior to the edentulous space Where there is no tooth posterior to the edentulous space to act as an abutment, the choice of replacements is limited.</a:t>
            </a:r>
          </a:p>
          <a:p>
            <a:pPr marL="0" indent="0">
              <a:buNone/>
            </a:pPr>
            <a:endParaRPr lang="en-IN" dirty="0"/>
          </a:p>
        </p:txBody>
      </p:sp>
    </p:spTree>
    <p:extLst>
      <p:ext uri="{BB962C8B-B14F-4D97-AF65-F5344CB8AC3E}">
        <p14:creationId xmlns:p14="http://schemas.microsoft.com/office/powerpoint/2010/main" val="157651139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A14EB5-1F7C-78F3-9F2B-AF45E05DE5A4}"/>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CC7F26DA-4A1E-B443-CD2D-7747A7D4AA83}"/>
              </a:ext>
            </a:extLst>
          </p:cNvPr>
          <p:cNvSpPr>
            <a:spLocks noGrp="1"/>
          </p:cNvSpPr>
          <p:nvPr>
            <p:ph idx="1"/>
          </p:nvPr>
        </p:nvSpPr>
        <p:spPr/>
        <p:txBody>
          <a:bodyPr>
            <a:normAutofit fontScale="92500" lnSpcReduction="10000"/>
          </a:bodyPr>
          <a:lstStyle/>
          <a:p>
            <a:pPr algn="just"/>
            <a:r>
              <a:rPr lang="en-US" dirty="0"/>
              <a:t> Fixed partial dentures that are supported at only one end (</a:t>
            </a:r>
            <a:r>
              <a:rPr lang="en-US" dirty="0" err="1"/>
              <a:t>ie</a:t>
            </a:r>
            <a:r>
              <a:rPr lang="en-US" dirty="0"/>
              <a:t>, cantilevered fixed partial dentures) produce harmful torquing forces.</a:t>
            </a:r>
          </a:p>
          <a:p>
            <a:pPr algn="just"/>
            <a:r>
              <a:rPr lang="en-US" dirty="0"/>
              <a:t> These forces often produce bone resorption, tooth mobility, and restoration failure. In some instances, one or more dental implants may be placed in the edentulous area, and the arch may be restored with a fixed partial denture.</a:t>
            </a:r>
          </a:p>
          <a:p>
            <a:pPr marL="0" indent="0" algn="just">
              <a:buNone/>
            </a:pPr>
            <a:r>
              <a:rPr lang="en-US" b="1" dirty="0"/>
              <a:t>  Reduced periodontal support for remaining teeth </a:t>
            </a:r>
          </a:p>
          <a:p>
            <a:pPr algn="just"/>
            <a:r>
              <a:rPr lang="en-US" dirty="0"/>
              <a:t>In mouths where bony support for the remaining teeth has been severely compromised, prospective abutments may be unable to support fixed prostheses. In these situations, removable partial dentures can derive appreciable support from the remaining teeth and residual ridges.</a:t>
            </a:r>
          </a:p>
          <a:p>
            <a:endParaRPr lang="en-IN" dirty="0"/>
          </a:p>
        </p:txBody>
      </p:sp>
    </p:spTree>
    <p:extLst>
      <p:ext uri="{BB962C8B-B14F-4D97-AF65-F5344CB8AC3E}">
        <p14:creationId xmlns:p14="http://schemas.microsoft.com/office/powerpoint/2010/main" val="63292331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799E0F-9B5E-F300-AD9E-658171C44989}"/>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04223316-9603-7CE5-8AFD-8799D5F210BF}"/>
              </a:ext>
            </a:extLst>
          </p:cNvPr>
          <p:cNvSpPr>
            <a:spLocks noGrp="1"/>
          </p:cNvSpPr>
          <p:nvPr>
            <p:ph idx="1"/>
          </p:nvPr>
        </p:nvSpPr>
        <p:spPr>
          <a:xfrm>
            <a:off x="838200" y="1825624"/>
            <a:ext cx="10731366" cy="5032375"/>
          </a:xfrm>
        </p:spPr>
        <p:txBody>
          <a:bodyPr>
            <a:normAutofit lnSpcReduction="10000"/>
          </a:bodyPr>
          <a:lstStyle/>
          <a:p>
            <a:pPr algn="just"/>
            <a:r>
              <a:rPr lang="en-US" dirty="0"/>
              <a:t> Hence, the total support that must be provided by the abutment teeth is diminished.</a:t>
            </a:r>
          </a:p>
          <a:p>
            <a:pPr marL="0" indent="0" algn="just">
              <a:buNone/>
            </a:pPr>
            <a:r>
              <a:rPr lang="en-US" b="1" dirty="0"/>
              <a:t>Need for cross-arch stabilization</a:t>
            </a:r>
          </a:p>
          <a:p>
            <a:pPr algn="just"/>
            <a:r>
              <a:rPr lang="en-US" dirty="0"/>
              <a:t> When stabilization of the remaining teeth is needed to offset mediolateral and anteroposterior forces (</a:t>
            </a:r>
            <a:r>
              <a:rPr lang="en-US" dirty="0" err="1"/>
              <a:t>eg</a:t>
            </a:r>
            <a:r>
              <a:rPr lang="en-US" dirty="0"/>
              <a:t>, after treatment of advanced periodontal disease), cross-arch stabilization frequently is required.</a:t>
            </a:r>
          </a:p>
          <a:p>
            <a:pPr algn="just"/>
            <a:r>
              <a:rPr lang="en-US" dirty="0"/>
              <a:t> A fixed partial denture can provide excellent anteroposterior stabilization, but limited mediolateral stabilization. Because removable partial dentures are bilateral prostheses, cross-arch stabilization is enhanced.</a:t>
            </a:r>
          </a:p>
          <a:p>
            <a:pPr marL="0" indent="0">
              <a:buNone/>
            </a:pPr>
            <a:r>
              <a:rPr lang="en-US" dirty="0"/>
              <a:t> </a:t>
            </a:r>
            <a:endParaRPr lang="en-IN" dirty="0"/>
          </a:p>
        </p:txBody>
      </p:sp>
    </p:spTree>
    <p:extLst>
      <p:ext uri="{BB962C8B-B14F-4D97-AF65-F5344CB8AC3E}">
        <p14:creationId xmlns:p14="http://schemas.microsoft.com/office/powerpoint/2010/main" val="4768647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D2674C-85C4-689D-9C39-EC76C62CD2B5}"/>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C718E172-3DB5-A9DE-DA95-62FAFA0FD4EF}"/>
              </a:ext>
            </a:extLst>
          </p:cNvPr>
          <p:cNvSpPr>
            <a:spLocks noGrp="1"/>
          </p:cNvSpPr>
          <p:nvPr>
            <p:ph idx="1"/>
          </p:nvPr>
        </p:nvSpPr>
        <p:spPr/>
        <p:txBody>
          <a:bodyPr>
            <a:normAutofit/>
          </a:bodyPr>
          <a:lstStyle/>
          <a:p>
            <a:r>
              <a:rPr lang="en-US" dirty="0"/>
              <a:t> </a:t>
            </a:r>
            <a:r>
              <a:rPr lang="en-US" b="1" dirty="0"/>
              <a:t>Excessive bone loss within the residual ridge </a:t>
            </a:r>
          </a:p>
          <a:p>
            <a:r>
              <a:rPr lang="en-US" dirty="0"/>
              <a:t>When a missing tooth is replaced by a fixed partial denture, the artificial tooth (</a:t>
            </a:r>
            <a:r>
              <a:rPr lang="en-US" dirty="0" err="1"/>
              <a:t>pontic</a:t>
            </a:r>
            <a:r>
              <a:rPr lang="en-US" dirty="0"/>
              <a:t>) is positioned so its neck lightly contacts the mucosa over the edentulous ridge.</a:t>
            </a:r>
          </a:p>
          <a:p>
            <a:r>
              <a:rPr lang="en-US" dirty="0"/>
              <a:t> When trauma, surgery, or abnormal resorptive patterns have caused excessive bone loss, a clinician also must deal with replacement of ridge contours.</a:t>
            </a:r>
          </a:p>
          <a:p>
            <a:pPr marL="0" indent="0">
              <a:buNone/>
            </a:pPr>
            <a:r>
              <a:rPr lang="en-US" dirty="0"/>
              <a:t> </a:t>
            </a:r>
            <a:endParaRPr lang="en-IN" dirty="0"/>
          </a:p>
        </p:txBody>
      </p:sp>
    </p:spTree>
    <p:extLst>
      <p:ext uri="{BB962C8B-B14F-4D97-AF65-F5344CB8AC3E}">
        <p14:creationId xmlns:p14="http://schemas.microsoft.com/office/powerpoint/2010/main" val="28186001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B3DD2B-D494-01AE-5251-3A9289F04864}"/>
              </a:ext>
            </a:extLst>
          </p:cNvPr>
          <p:cNvSpPr>
            <a:spLocks noGrp="1"/>
          </p:cNvSpPr>
          <p:nvPr>
            <p:ph type="title"/>
          </p:nvPr>
        </p:nvSpPr>
        <p:spPr/>
        <p:txBody>
          <a:bodyPr/>
          <a:lstStyle/>
          <a:p>
            <a:r>
              <a:rPr lang="en-IN" dirty="0"/>
              <a:t>Introduction</a:t>
            </a:r>
          </a:p>
        </p:txBody>
      </p:sp>
      <p:sp>
        <p:nvSpPr>
          <p:cNvPr id="3" name="Content Placeholder 2">
            <a:extLst>
              <a:ext uri="{FF2B5EF4-FFF2-40B4-BE49-F238E27FC236}">
                <a16:creationId xmlns:a16="http://schemas.microsoft.com/office/drawing/2014/main" id="{3802291B-AC66-FABD-80B9-F0EEB2F7D978}"/>
              </a:ext>
            </a:extLst>
          </p:cNvPr>
          <p:cNvSpPr>
            <a:spLocks noGrp="1"/>
          </p:cNvSpPr>
          <p:nvPr>
            <p:ph idx="1"/>
          </p:nvPr>
        </p:nvSpPr>
        <p:spPr/>
        <p:txBody>
          <a:bodyPr/>
          <a:lstStyle/>
          <a:p>
            <a:pPr algn="just"/>
            <a:r>
              <a:rPr lang="en-US" dirty="0"/>
              <a:t>Several efforts have been made to standardize dental terminology, beginning with Dr Louis </a:t>
            </a:r>
            <a:r>
              <a:rPr lang="en-US" dirty="0" err="1"/>
              <a:t>Ottofy’s</a:t>
            </a:r>
            <a:r>
              <a:rPr lang="en-US" dirty="0"/>
              <a:t> compilation of accepted dental terms in 1923.</a:t>
            </a:r>
          </a:p>
          <a:p>
            <a:pPr marL="0" indent="0" algn="just">
              <a:buNone/>
            </a:pPr>
            <a:endParaRPr lang="en-US" dirty="0"/>
          </a:p>
          <a:p>
            <a:pPr algn="just"/>
            <a:r>
              <a:rPr lang="en-US" dirty="0"/>
              <a:t>As the dental profession matured, new materials and techniques were introduced. </a:t>
            </a:r>
          </a:p>
          <a:p>
            <a:pPr marL="0" indent="0" algn="just">
              <a:buNone/>
            </a:pPr>
            <a:endParaRPr lang="en-US" dirty="0"/>
          </a:p>
          <a:p>
            <a:pPr algn="just"/>
            <a:r>
              <a:rPr lang="en-US" dirty="0"/>
              <a:t>Increasing dental knowledge gave rise to recognized dental specialties, and dental terminology continued to evolved.</a:t>
            </a:r>
            <a:endParaRPr lang="en-IN" dirty="0"/>
          </a:p>
        </p:txBody>
      </p:sp>
    </p:spTree>
    <p:extLst>
      <p:ext uri="{BB962C8B-B14F-4D97-AF65-F5344CB8AC3E}">
        <p14:creationId xmlns:p14="http://schemas.microsoft.com/office/powerpoint/2010/main" val="142925987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179337-839A-43E7-99D1-84A435357180}"/>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6A522ACF-1B93-4DD6-BFEB-2CD721B104CF}"/>
              </a:ext>
            </a:extLst>
          </p:cNvPr>
          <p:cNvSpPr>
            <a:spLocks noGrp="1"/>
          </p:cNvSpPr>
          <p:nvPr>
            <p:ph idx="1"/>
          </p:nvPr>
        </p:nvSpPr>
        <p:spPr/>
        <p:txBody>
          <a:bodyPr/>
          <a:lstStyle/>
          <a:p>
            <a:pPr algn="just"/>
            <a:r>
              <a:rPr lang="en-US" dirty="0"/>
              <a:t>With the advent of successful regenerative therapies (</a:t>
            </a:r>
            <a:r>
              <a:rPr lang="en-US" dirty="0" err="1"/>
              <a:t>eg</a:t>
            </a:r>
            <a:r>
              <a:rPr lang="en-US" dirty="0"/>
              <a:t>, bone grafting, guided tissue regeneration), it may be possible to restore optimum dimensions to severely resorbed residual ridges. </a:t>
            </a:r>
          </a:p>
          <a:p>
            <a:pPr algn="just"/>
            <a:r>
              <a:rPr lang="en-US" dirty="0"/>
              <a:t>But for patients in whom regenerative therapy is not a viable option, denture bases can be used to restore missing portions of the dental arches. </a:t>
            </a:r>
          </a:p>
          <a:p>
            <a:pPr algn="just"/>
            <a:r>
              <a:rPr lang="en-US" dirty="0"/>
              <a:t>Therefore, properly contoured denture bases may be used to support the lips and cheeks, and to reestablish desirable facial contours</a:t>
            </a:r>
            <a:endParaRPr lang="en-IN" dirty="0"/>
          </a:p>
          <a:p>
            <a:pPr marL="0" indent="0">
              <a:buNone/>
            </a:pPr>
            <a:endParaRPr lang="en-IN" dirty="0"/>
          </a:p>
        </p:txBody>
      </p:sp>
    </p:spTree>
    <p:extLst>
      <p:ext uri="{BB962C8B-B14F-4D97-AF65-F5344CB8AC3E}">
        <p14:creationId xmlns:p14="http://schemas.microsoft.com/office/powerpoint/2010/main" val="283389022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D43ABA-42AB-55C9-0146-7FA00D534B79}"/>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A4E4E1B2-D8AC-7D7D-7942-FEB1B9E3C380}"/>
              </a:ext>
            </a:extLst>
          </p:cNvPr>
          <p:cNvSpPr>
            <a:spLocks noGrp="1"/>
          </p:cNvSpPr>
          <p:nvPr>
            <p:ph idx="1"/>
          </p:nvPr>
        </p:nvSpPr>
        <p:spPr/>
        <p:txBody>
          <a:bodyPr/>
          <a:lstStyle/>
          <a:p>
            <a:pPr algn="just"/>
            <a:r>
              <a:rPr lang="en-US" b="1" dirty="0"/>
              <a:t>Physical or emotional problems exhibited by patients</a:t>
            </a:r>
          </a:p>
          <a:p>
            <a:pPr algn="just"/>
            <a:r>
              <a:rPr lang="en-US" b="1" dirty="0"/>
              <a:t> </a:t>
            </a:r>
            <a:r>
              <a:rPr lang="en-US" dirty="0"/>
              <a:t>The lengthy preparation and construction procedures for fixed partial dentures can be trying, especially for patients with physical or emotional problems. In many instances, removable partial denture therapy is indicated to minimize patient-dentist contact time.</a:t>
            </a:r>
          </a:p>
          <a:p>
            <a:pPr algn="just"/>
            <a:r>
              <a:rPr lang="en-US" dirty="0"/>
              <a:t>Treatment should be designed to prevent further oral deterioration and continued until the underlying physical or emotional problems are resolved or appropriately managed.</a:t>
            </a:r>
          </a:p>
          <a:p>
            <a:pPr marL="0" indent="0">
              <a:buNone/>
            </a:pPr>
            <a:endParaRPr lang="en-IN" dirty="0"/>
          </a:p>
        </p:txBody>
      </p:sp>
    </p:spTree>
    <p:extLst>
      <p:ext uri="{BB962C8B-B14F-4D97-AF65-F5344CB8AC3E}">
        <p14:creationId xmlns:p14="http://schemas.microsoft.com/office/powerpoint/2010/main" val="239424160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C28138-D44A-7C9E-4E04-86FC5E66F9C0}"/>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C7EA5EDA-1766-FA5D-DD9E-018BC0720EEA}"/>
              </a:ext>
            </a:extLst>
          </p:cNvPr>
          <p:cNvSpPr>
            <a:spLocks noGrp="1"/>
          </p:cNvSpPr>
          <p:nvPr>
            <p:ph idx="1"/>
          </p:nvPr>
        </p:nvSpPr>
        <p:spPr>
          <a:xfrm>
            <a:off x="838200" y="1873750"/>
            <a:ext cx="10760242" cy="4984249"/>
          </a:xfrm>
        </p:spPr>
        <p:txBody>
          <a:bodyPr>
            <a:normAutofit fontScale="92500" lnSpcReduction="10000"/>
          </a:bodyPr>
          <a:lstStyle/>
          <a:p>
            <a:pPr algn="just"/>
            <a:r>
              <a:rPr lang="en-US" dirty="0"/>
              <a:t>Treatment selection should not compromise the fit and function of the completed reconstruction.</a:t>
            </a:r>
          </a:p>
          <a:p>
            <a:pPr algn="just"/>
            <a:r>
              <a:rPr lang="en-US" dirty="0"/>
              <a:t> </a:t>
            </a:r>
            <a:r>
              <a:rPr lang="en-US" b="1" dirty="0"/>
              <a:t>Esthetics of primary concern</a:t>
            </a:r>
          </a:p>
          <a:p>
            <a:pPr algn="just"/>
            <a:r>
              <a:rPr lang="en-US" b="1" dirty="0"/>
              <a:t> </a:t>
            </a:r>
            <a:r>
              <a:rPr lang="en-US" dirty="0"/>
              <a:t>In some instances, a practitioner is faced with the option of fixed versus removable partial denture therapy.</a:t>
            </a:r>
          </a:p>
          <a:p>
            <a:pPr algn="just"/>
            <a:r>
              <a:rPr lang="en-US" dirty="0"/>
              <a:t> It is often possible to attain a more pleasing appearance by using one or more denture teeth on a denture base.</a:t>
            </a:r>
          </a:p>
          <a:p>
            <a:pPr algn="just"/>
            <a:r>
              <a:rPr lang="en-US" dirty="0"/>
              <a:t>This is particularly true when the practitioner must simulate the appearance of diastemata, dental crowding, dental rotation,  extreme changes in the soft tissue architecture (</a:t>
            </a:r>
            <a:r>
              <a:rPr lang="en-US" dirty="0" err="1"/>
              <a:t>eg</a:t>
            </a:r>
            <a:r>
              <a:rPr lang="en-US" dirty="0"/>
              <a:t>, recreation of papillae to avoid the appearance of dark interdental spaces). Denture teeth on a denture base also may permit the practitioner to more effectively satisfy a patient’s phonetic and functional requirements.</a:t>
            </a:r>
          </a:p>
          <a:p>
            <a:endParaRPr lang="en-IN" dirty="0"/>
          </a:p>
        </p:txBody>
      </p:sp>
    </p:spTree>
    <p:extLst>
      <p:ext uri="{BB962C8B-B14F-4D97-AF65-F5344CB8AC3E}">
        <p14:creationId xmlns:p14="http://schemas.microsoft.com/office/powerpoint/2010/main" val="156304179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F96E86-D5EC-464F-05C2-8B99CCCC0293}"/>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9C4AF522-8867-8F14-40C5-7F3A8BA5A43D}"/>
              </a:ext>
            </a:extLst>
          </p:cNvPr>
          <p:cNvSpPr>
            <a:spLocks noGrp="1"/>
          </p:cNvSpPr>
          <p:nvPr>
            <p:ph idx="1"/>
          </p:nvPr>
        </p:nvSpPr>
        <p:spPr/>
        <p:txBody>
          <a:bodyPr>
            <a:normAutofit/>
          </a:bodyPr>
          <a:lstStyle/>
          <a:p>
            <a:pPr algn="just"/>
            <a:r>
              <a:rPr lang="en-US" b="1" dirty="0"/>
              <a:t> Immediate need to replace extracted teeth</a:t>
            </a:r>
            <a:r>
              <a:rPr lang="en-US" dirty="0"/>
              <a:t> </a:t>
            </a:r>
          </a:p>
          <a:p>
            <a:pPr algn="just"/>
            <a:r>
              <a:rPr lang="en-US" dirty="0"/>
              <a:t>The replacement of teeth immediately following extraction is most readily accomplished using a removable prosthesis.</a:t>
            </a:r>
          </a:p>
          <a:p>
            <a:pPr algn="just"/>
            <a:r>
              <a:rPr lang="en-US" dirty="0"/>
              <a:t> Unlike fixed restorations, properly designed removable partial dentures may be altered rather easily. Acrylic resin denture bases may be relined as ridge resorption occurs.</a:t>
            </a:r>
          </a:p>
          <a:p>
            <a:pPr algn="just"/>
            <a:r>
              <a:rPr lang="en-US" dirty="0"/>
              <a:t> When the edentulous area has stabilized, definitive treatment can be undertaken with fixed or removable partial dentures. </a:t>
            </a:r>
          </a:p>
          <a:p>
            <a:endParaRPr lang="en-IN" dirty="0"/>
          </a:p>
        </p:txBody>
      </p:sp>
    </p:spTree>
    <p:extLst>
      <p:ext uri="{BB962C8B-B14F-4D97-AF65-F5344CB8AC3E}">
        <p14:creationId xmlns:p14="http://schemas.microsoft.com/office/powerpoint/2010/main" val="182525871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76BEFD-C7B4-FD0B-7D9C-FBACE5DC7055}"/>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01E45010-FB19-6362-C238-FA99BA590AD6}"/>
              </a:ext>
            </a:extLst>
          </p:cNvPr>
          <p:cNvSpPr>
            <a:spLocks noGrp="1"/>
          </p:cNvSpPr>
          <p:nvPr>
            <p:ph idx="1"/>
          </p:nvPr>
        </p:nvSpPr>
        <p:spPr/>
        <p:txBody>
          <a:bodyPr/>
          <a:lstStyle/>
          <a:p>
            <a:r>
              <a:rPr lang="en-US" b="1" dirty="0"/>
              <a:t>Patient desires </a:t>
            </a:r>
          </a:p>
          <a:p>
            <a:r>
              <a:rPr lang="en-US" dirty="0"/>
              <a:t>Patients sometimes insist on removable prostheses in place of fixed prostheses </a:t>
            </a:r>
          </a:p>
          <a:p>
            <a:pPr marL="0" indent="0">
              <a:buNone/>
            </a:pPr>
            <a:r>
              <a:rPr lang="en-US" dirty="0"/>
              <a:t>  (1) to avoid operative procedures on sound, healthy teeth; </a:t>
            </a:r>
          </a:p>
          <a:p>
            <a:r>
              <a:rPr lang="en-US" dirty="0"/>
              <a:t>(2) to avoid the placement of one or more implants; and </a:t>
            </a:r>
          </a:p>
          <a:p>
            <a:r>
              <a:rPr lang="en-US" dirty="0"/>
              <a:t>(3) for economic reasons. Patients who have had unpleasant experiences with previous dental procedures often object strenuously to the tooth reduction required for fixed prosthesis fabrication. </a:t>
            </a:r>
          </a:p>
          <a:p>
            <a:endParaRPr lang="en-IN" dirty="0"/>
          </a:p>
        </p:txBody>
      </p:sp>
    </p:spTree>
    <p:extLst>
      <p:ext uri="{BB962C8B-B14F-4D97-AF65-F5344CB8AC3E}">
        <p14:creationId xmlns:p14="http://schemas.microsoft.com/office/powerpoint/2010/main" val="393046518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C92F32-D7BC-EFDF-21D3-D73409F80C3C}"/>
              </a:ext>
            </a:extLst>
          </p:cNvPr>
          <p:cNvSpPr>
            <a:spLocks noGrp="1"/>
          </p:cNvSpPr>
          <p:nvPr>
            <p:ph type="title"/>
          </p:nvPr>
        </p:nvSpPr>
        <p:spPr/>
        <p:txBody>
          <a:bodyPr/>
          <a:lstStyle/>
          <a:p>
            <a:endParaRPr lang="en-IN" dirty="0"/>
          </a:p>
        </p:txBody>
      </p:sp>
      <p:sp>
        <p:nvSpPr>
          <p:cNvPr id="3" name="Content Placeholder 2">
            <a:extLst>
              <a:ext uri="{FF2B5EF4-FFF2-40B4-BE49-F238E27FC236}">
                <a16:creationId xmlns:a16="http://schemas.microsoft.com/office/drawing/2014/main" id="{29A3F506-7D03-60BA-E5B9-7973795C9112}"/>
              </a:ext>
            </a:extLst>
          </p:cNvPr>
          <p:cNvSpPr>
            <a:spLocks noGrp="1"/>
          </p:cNvSpPr>
          <p:nvPr>
            <p:ph idx="1"/>
          </p:nvPr>
        </p:nvSpPr>
        <p:spPr/>
        <p:txBody>
          <a:bodyPr>
            <a:normAutofit/>
          </a:bodyPr>
          <a:lstStyle/>
          <a:p>
            <a:pPr algn="just"/>
            <a:r>
              <a:rPr lang="en-US" dirty="0"/>
              <a:t>Other patients are hesitant to undergo surgical procedures associated with implant placement.</a:t>
            </a:r>
          </a:p>
          <a:p>
            <a:pPr algn="just"/>
            <a:r>
              <a:rPr lang="en-US" dirty="0"/>
              <a:t> A third category of patients needs and desires replacement, but cannot afford fixed or implant-borne prostheses. </a:t>
            </a:r>
          </a:p>
          <a:p>
            <a:pPr algn="just"/>
            <a:r>
              <a:rPr lang="en-US" dirty="0"/>
              <a:t>Differences in these forms of treatment should be explained to patients.</a:t>
            </a:r>
          </a:p>
          <a:p>
            <a:pPr algn="just"/>
            <a:r>
              <a:rPr lang="en-US" dirty="0"/>
              <a:t> It should never be implied that patients opting for removable partial denture therapy will receive inadequate treatment. Successful removable partial denture therapy should be expected if fundamental principles are observed. </a:t>
            </a:r>
          </a:p>
          <a:p>
            <a:endParaRPr lang="en-IN" dirty="0"/>
          </a:p>
        </p:txBody>
      </p:sp>
    </p:spTree>
    <p:extLst>
      <p:ext uri="{BB962C8B-B14F-4D97-AF65-F5344CB8AC3E}">
        <p14:creationId xmlns:p14="http://schemas.microsoft.com/office/powerpoint/2010/main" val="415766744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400EEE-D8A6-3654-C5B6-64B63111F505}"/>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F0947F15-2EDA-C478-F93A-B80C370019C8}"/>
              </a:ext>
            </a:extLst>
          </p:cNvPr>
          <p:cNvSpPr>
            <a:spLocks noGrp="1"/>
          </p:cNvSpPr>
          <p:nvPr>
            <p:ph idx="1"/>
          </p:nvPr>
        </p:nvSpPr>
        <p:spPr/>
        <p:txBody>
          <a:bodyPr>
            <a:normAutofit fontScale="92500" lnSpcReduction="20000"/>
          </a:bodyPr>
          <a:lstStyle/>
          <a:p>
            <a:pPr algn="just"/>
            <a:r>
              <a:rPr lang="en-US" b="1" dirty="0"/>
              <a:t>Unfavorable maxillomandibular relationships</a:t>
            </a:r>
          </a:p>
          <a:p>
            <a:pPr algn="just"/>
            <a:r>
              <a:rPr lang="en-US" b="1" dirty="0"/>
              <a:t> </a:t>
            </a:r>
            <a:r>
              <a:rPr lang="en-US" dirty="0"/>
              <a:t>Difficulties are often encountered in patients with unfavorable maxillomandibular relationships.</a:t>
            </a:r>
          </a:p>
          <a:p>
            <a:pPr algn="just"/>
            <a:r>
              <a:rPr lang="en-US" dirty="0"/>
              <a:t>These unfavorable relationships include disharmonies in arch size, shape, and position.</a:t>
            </a:r>
          </a:p>
          <a:p>
            <a:pPr algn="just"/>
            <a:r>
              <a:rPr lang="en-US" dirty="0"/>
              <a:t> A common scenario involves a patient with few serviceable teeth and a moderate-to-severe Class 2 skeletal relationship.</a:t>
            </a:r>
          </a:p>
          <a:p>
            <a:pPr algn="just"/>
            <a:r>
              <a:rPr lang="en-US" dirty="0"/>
              <a:t> Because of the difficulties associated with complete denture therapy in such a patient, every attempt should be made to retain the teeth that may support removable partial dentures.</a:t>
            </a:r>
          </a:p>
          <a:p>
            <a:pPr algn="just"/>
            <a:r>
              <a:rPr lang="en-US" dirty="0"/>
              <a:t> Failure to retain such teeth may result in extremely difficult restorative situations.</a:t>
            </a:r>
            <a:endParaRPr lang="en-IN" dirty="0"/>
          </a:p>
          <a:p>
            <a:endParaRPr lang="en-IN" dirty="0"/>
          </a:p>
        </p:txBody>
      </p:sp>
    </p:spTree>
    <p:extLst>
      <p:ext uri="{BB962C8B-B14F-4D97-AF65-F5344CB8AC3E}">
        <p14:creationId xmlns:p14="http://schemas.microsoft.com/office/powerpoint/2010/main" val="158362337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678927-91DC-957F-1756-91C4E9A11876}"/>
              </a:ext>
            </a:extLst>
          </p:cNvPr>
          <p:cNvSpPr>
            <a:spLocks noGrp="1"/>
          </p:cNvSpPr>
          <p:nvPr>
            <p:ph type="title"/>
          </p:nvPr>
        </p:nvSpPr>
        <p:spPr/>
        <p:txBody>
          <a:bodyPr/>
          <a:lstStyle/>
          <a:p>
            <a:r>
              <a:rPr lang="en-IN" dirty="0"/>
              <a:t>Summary</a:t>
            </a:r>
          </a:p>
        </p:txBody>
      </p:sp>
      <p:sp>
        <p:nvSpPr>
          <p:cNvPr id="3" name="Content Placeholder 2">
            <a:extLst>
              <a:ext uri="{FF2B5EF4-FFF2-40B4-BE49-F238E27FC236}">
                <a16:creationId xmlns:a16="http://schemas.microsoft.com/office/drawing/2014/main" id="{4EEC2A3A-B600-B1E9-51E2-EE3D8C2C3A9A}"/>
              </a:ext>
            </a:extLst>
          </p:cNvPr>
          <p:cNvSpPr>
            <a:spLocks noGrp="1"/>
          </p:cNvSpPr>
          <p:nvPr>
            <p:ph idx="1"/>
          </p:nvPr>
        </p:nvSpPr>
        <p:spPr/>
        <p:txBody>
          <a:bodyPr/>
          <a:lstStyle/>
          <a:p>
            <a:pPr algn="just"/>
            <a:r>
              <a:rPr lang="en-IN" dirty="0"/>
              <a:t>From the students point of view we all need to have through knowledge of terminologies and associated indications and contraindication.</a:t>
            </a:r>
          </a:p>
        </p:txBody>
      </p:sp>
    </p:spTree>
    <p:extLst>
      <p:ext uri="{BB962C8B-B14F-4D97-AF65-F5344CB8AC3E}">
        <p14:creationId xmlns:p14="http://schemas.microsoft.com/office/powerpoint/2010/main" val="42961116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2DE2C0-7F46-6E67-5E30-DA9C619DD548}"/>
              </a:ext>
            </a:extLst>
          </p:cNvPr>
          <p:cNvSpPr>
            <a:spLocks noGrp="1"/>
          </p:cNvSpPr>
          <p:nvPr>
            <p:ph type="title"/>
          </p:nvPr>
        </p:nvSpPr>
        <p:spPr/>
        <p:txBody>
          <a:bodyPr/>
          <a:lstStyle/>
          <a:p>
            <a:r>
              <a:rPr lang="en-IN" dirty="0"/>
              <a:t>Take home message</a:t>
            </a:r>
          </a:p>
        </p:txBody>
      </p:sp>
      <p:sp>
        <p:nvSpPr>
          <p:cNvPr id="3" name="Content Placeholder 2">
            <a:extLst>
              <a:ext uri="{FF2B5EF4-FFF2-40B4-BE49-F238E27FC236}">
                <a16:creationId xmlns:a16="http://schemas.microsoft.com/office/drawing/2014/main" id="{1AE7F831-7653-3CC7-4B68-6D3D238D320F}"/>
              </a:ext>
            </a:extLst>
          </p:cNvPr>
          <p:cNvSpPr>
            <a:spLocks noGrp="1"/>
          </p:cNvSpPr>
          <p:nvPr>
            <p:ph idx="1"/>
          </p:nvPr>
        </p:nvSpPr>
        <p:spPr/>
        <p:txBody>
          <a:bodyPr/>
          <a:lstStyle/>
          <a:p>
            <a:pPr algn="just"/>
            <a:r>
              <a:rPr lang="en-IN" dirty="0"/>
              <a:t>From the students point of view we all need to have through knowledge of terminologies and associated indications and contraindication.</a:t>
            </a:r>
          </a:p>
          <a:p>
            <a:endParaRPr lang="en-IN" dirty="0"/>
          </a:p>
        </p:txBody>
      </p:sp>
    </p:spTree>
    <p:extLst>
      <p:ext uri="{BB962C8B-B14F-4D97-AF65-F5344CB8AC3E}">
        <p14:creationId xmlns:p14="http://schemas.microsoft.com/office/powerpoint/2010/main" val="226961259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E19901-58EF-4699-A487-F2EA56FDF7FD}"/>
              </a:ext>
            </a:extLst>
          </p:cNvPr>
          <p:cNvSpPr>
            <a:spLocks noGrp="1"/>
          </p:cNvSpPr>
          <p:nvPr>
            <p:ph type="title"/>
          </p:nvPr>
        </p:nvSpPr>
        <p:spPr/>
        <p:txBody>
          <a:bodyPr/>
          <a:lstStyle/>
          <a:p>
            <a:r>
              <a:rPr lang="en-IN" dirty="0"/>
              <a:t>References</a:t>
            </a:r>
          </a:p>
        </p:txBody>
      </p:sp>
      <p:sp>
        <p:nvSpPr>
          <p:cNvPr id="3" name="Content Placeholder 2">
            <a:extLst>
              <a:ext uri="{FF2B5EF4-FFF2-40B4-BE49-F238E27FC236}">
                <a16:creationId xmlns:a16="http://schemas.microsoft.com/office/drawing/2014/main" id="{8793E238-9FF8-45FD-9D91-1D48A0E4794A}"/>
              </a:ext>
            </a:extLst>
          </p:cNvPr>
          <p:cNvSpPr>
            <a:spLocks noGrp="1"/>
          </p:cNvSpPr>
          <p:nvPr>
            <p:ph idx="1"/>
          </p:nvPr>
        </p:nvSpPr>
        <p:spPr/>
        <p:txBody>
          <a:bodyPr/>
          <a:lstStyle/>
          <a:p>
            <a:r>
              <a:rPr lang="en-IN" dirty="0" err="1"/>
              <a:t>Stewert’s</a:t>
            </a:r>
            <a:r>
              <a:rPr lang="en-IN" dirty="0"/>
              <a:t> Clinical Removable Partial Prosthodontics, 4</a:t>
            </a:r>
            <a:r>
              <a:rPr lang="en-IN" baseline="30000" dirty="0"/>
              <a:t>th</a:t>
            </a:r>
            <a:r>
              <a:rPr lang="en-IN" dirty="0"/>
              <a:t> Edition</a:t>
            </a:r>
          </a:p>
          <a:p>
            <a:r>
              <a:rPr lang="en-IN" dirty="0"/>
              <a:t>Textbook of Prosthodontics, </a:t>
            </a:r>
            <a:r>
              <a:rPr lang="en-IN" dirty="0" err="1"/>
              <a:t>V.Rangarajan</a:t>
            </a:r>
            <a:r>
              <a:rPr lang="en-IN" dirty="0"/>
              <a:t> 2</a:t>
            </a:r>
            <a:r>
              <a:rPr lang="en-IN" baseline="30000" dirty="0"/>
              <a:t>nd</a:t>
            </a:r>
            <a:r>
              <a:rPr lang="en-IN" dirty="0"/>
              <a:t> Edition</a:t>
            </a:r>
          </a:p>
        </p:txBody>
      </p:sp>
    </p:spTree>
    <p:extLst>
      <p:ext uri="{BB962C8B-B14F-4D97-AF65-F5344CB8AC3E}">
        <p14:creationId xmlns:p14="http://schemas.microsoft.com/office/powerpoint/2010/main" val="41515806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237B89-049F-25E3-CB7B-E91923C62ECB}"/>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F44C06EB-0E8B-FD4F-7388-F517CBD1F0F3}"/>
              </a:ext>
            </a:extLst>
          </p:cNvPr>
          <p:cNvSpPr>
            <a:spLocks noGrp="1"/>
          </p:cNvSpPr>
          <p:nvPr>
            <p:ph idx="1"/>
          </p:nvPr>
        </p:nvSpPr>
        <p:spPr/>
        <p:txBody>
          <a:bodyPr>
            <a:normAutofit/>
          </a:bodyPr>
          <a:lstStyle/>
          <a:p>
            <a:pPr algn="just"/>
            <a:r>
              <a:rPr lang="en-US" dirty="0"/>
              <a:t>The greatest advance in prosthodontic terminology was made in 1956 when the Academy of Denture Prosthetics published the Glossary of Prosthodontic Terms. </a:t>
            </a:r>
          </a:p>
          <a:p>
            <a:pPr algn="just"/>
            <a:endParaRPr lang="en-US" dirty="0"/>
          </a:p>
          <a:p>
            <a:pPr marL="0" indent="0" algn="just">
              <a:buNone/>
            </a:pPr>
            <a:endParaRPr lang="en-US" dirty="0"/>
          </a:p>
          <a:p>
            <a:pPr algn="just"/>
            <a:r>
              <a:rPr lang="en-US" dirty="0"/>
              <a:t>Currently, the Glossary is published in the Journal of Prosthetic Dentistry every 2 years.</a:t>
            </a:r>
          </a:p>
        </p:txBody>
      </p:sp>
    </p:spTree>
    <p:extLst>
      <p:ext uri="{BB962C8B-B14F-4D97-AF65-F5344CB8AC3E}">
        <p14:creationId xmlns:p14="http://schemas.microsoft.com/office/powerpoint/2010/main" val="34237289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D660DF-A63A-92F3-42D7-F2F1F57EEAB4}"/>
              </a:ext>
            </a:extLst>
          </p:cNvPr>
          <p:cNvSpPr>
            <a:spLocks noGrp="1"/>
          </p:cNvSpPr>
          <p:nvPr>
            <p:ph type="title"/>
          </p:nvPr>
        </p:nvSpPr>
        <p:spPr/>
        <p:txBody>
          <a:bodyPr/>
          <a:lstStyle/>
          <a:p>
            <a:r>
              <a:rPr lang="en-IN" dirty="0"/>
              <a:t>Branches of prosthodontics</a:t>
            </a:r>
          </a:p>
        </p:txBody>
      </p:sp>
      <p:sp>
        <p:nvSpPr>
          <p:cNvPr id="3" name="Content Placeholder 2">
            <a:extLst>
              <a:ext uri="{FF2B5EF4-FFF2-40B4-BE49-F238E27FC236}">
                <a16:creationId xmlns:a16="http://schemas.microsoft.com/office/drawing/2014/main" id="{3D0B45F1-3404-2850-13CE-48BC37BE7C4B}"/>
              </a:ext>
            </a:extLst>
          </p:cNvPr>
          <p:cNvSpPr>
            <a:spLocks noGrp="1"/>
          </p:cNvSpPr>
          <p:nvPr>
            <p:ph idx="1"/>
          </p:nvPr>
        </p:nvSpPr>
        <p:spPr/>
        <p:txBody>
          <a:bodyPr>
            <a:normAutofit/>
          </a:bodyPr>
          <a:lstStyle/>
          <a:p>
            <a:pPr algn="just"/>
            <a:r>
              <a:rPr lang="en-US" dirty="0"/>
              <a:t>The art or science of replacing absent body parts is termed prosthetics, and any artificial part is called a prosthesis.</a:t>
            </a:r>
          </a:p>
          <a:p>
            <a:pPr marL="0" indent="0" algn="just">
              <a:buNone/>
            </a:pPr>
            <a:endParaRPr lang="en-US" dirty="0"/>
          </a:p>
          <a:p>
            <a:pPr marL="0" indent="0" algn="just">
              <a:buNone/>
            </a:pPr>
            <a:endParaRPr lang="en-US" dirty="0"/>
          </a:p>
          <a:p>
            <a:pPr algn="just"/>
            <a:r>
              <a:rPr lang="en-US" dirty="0"/>
              <a:t> Prosthodontics is the branch of dental art and science that deals with the replacement of missing teeth and oral tissues to restore and maintain oral form, function, appearance, and health.</a:t>
            </a:r>
          </a:p>
          <a:p>
            <a:pPr marL="0" indent="0" algn="just">
              <a:buNone/>
            </a:pPr>
            <a:r>
              <a:rPr lang="en-US" dirty="0"/>
              <a:t> </a:t>
            </a:r>
          </a:p>
          <a:p>
            <a:pPr marL="0" indent="0" algn="just">
              <a:buNone/>
            </a:pPr>
            <a:endParaRPr lang="en-IN" dirty="0"/>
          </a:p>
        </p:txBody>
      </p:sp>
    </p:spTree>
    <p:extLst>
      <p:ext uri="{BB962C8B-B14F-4D97-AF65-F5344CB8AC3E}">
        <p14:creationId xmlns:p14="http://schemas.microsoft.com/office/powerpoint/2010/main" val="16317664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a:extLst>
              <a:ext uri="{FF2B5EF4-FFF2-40B4-BE49-F238E27FC236}">
                <a16:creationId xmlns:a16="http://schemas.microsoft.com/office/drawing/2014/main" id="{3575FC80-88AB-E4B5-3611-CBAF48F9381F}"/>
              </a:ext>
            </a:extLst>
          </p:cNvPr>
          <p:cNvGraphicFramePr/>
          <p:nvPr>
            <p:extLst>
              <p:ext uri="{D42A27DB-BD31-4B8C-83A1-F6EECF244321}">
                <p14:modId xmlns:p14="http://schemas.microsoft.com/office/powerpoint/2010/main" val="1297111125"/>
              </p:ext>
            </p:extLst>
          </p:nvPr>
        </p:nvGraphicFramePr>
        <p:xfrm>
          <a:off x="2032000" y="719666"/>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extBox 3">
            <a:extLst>
              <a:ext uri="{FF2B5EF4-FFF2-40B4-BE49-F238E27FC236}">
                <a16:creationId xmlns:a16="http://schemas.microsoft.com/office/drawing/2014/main" id="{5D5DEC39-822B-51D8-F08C-833C34F47F93}"/>
              </a:ext>
            </a:extLst>
          </p:cNvPr>
          <p:cNvSpPr txBox="1"/>
          <p:nvPr/>
        </p:nvSpPr>
        <p:spPr>
          <a:xfrm>
            <a:off x="1289785" y="211756"/>
            <a:ext cx="9750392" cy="523220"/>
          </a:xfrm>
          <a:prstGeom prst="rect">
            <a:avLst/>
          </a:prstGeom>
          <a:noFill/>
        </p:spPr>
        <p:txBody>
          <a:bodyPr wrap="square">
            <a:spAutoFit/>
          </a:bodyPr>
          <a:lstStyle/>
          <a:p>
            <a:pPr algn="ctr"/>
            <a:r>
              <a:rPr lang="en-US" sz="2800" b="1" u="sng" dirty="0"/>
              <a:t>There are three major divisions of prosthodontics</a:t>
            </a:r>
            <a:endParaRPr lang="en-IN" sz="2800" b="1" u="sng" dirty="0"/>
          </a:p>
        </p:txBody>
      </p:sp>
    </p:spTree>
    <p:extLst>
      <p:ext uri="{BB962C8B-B14F-4D97-AF65-F5344CB8AC3E}">
        <p14:creationId xmlns:p14="http://schemas.microsoft.com/office/powerpoint/2010/main" val="32308606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76D7DD-BB50-4714-9345-271660A74B87}"/>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DFAD640C-DFC3-16B2-44AB-D81BB94AD1F9}"/>
              </a:ext>
            </a:extLst>
          </p:cNvPr>
          <p:cNvSpPr>
            <a:spLocks noGrp="1"/>
          </p:cNvSpPr>
          <p:nvPr>
            <p:ph idx="1"/>
          </p:nvPr>
        </p:nvSpPr>
        <p:spPr/>
        <p:txBody>
          <a:bodyPr>
            <a:normAutofit/>
          </a:bodyPr>
          <a:lstStyle/>
          <a:p>
            <a:pPr algn="just"/>
            <a:r>
              <a:rPr lang="en-US" b="1" u="sng" dirty="0"/>
              <a:t>Fixed prosthodontics </a:t>
            </a:r>
            <a:r>
              <a:rPr lang="en-US" dirty="0"/>
              <a:t>-branch that deals with the replacement and/or restoration of teeth by artificial substitutes that are not readily removed from the mouth. GPT 9</a:t>
            </a:r>
          </a:p>
          <a:p>
            <a:pPr marL="0" indent="0" algn="just">
              <a:buNone/>
            </a:pPr>
            <a:endParaRPr lang="en-US" dirty="0"/>
          </a:p>
          <a:p>
            <a:pPr algn="just"/>
            <a:r>
              <a:rPr lang="en-US" dirty="0"/>
              <a:t>The glossary defines maxillofacial prosthodontics as the branch of prosthodontics concerned with the restoration and/or replacement of stomatognathic and associated facial structures that have been affected by disease, injury, surgery, or congenital defect. </a:t>
            </a:r>
            <a:endParaRPr lang="en-IN" dirty="0"/>
          </a:p>
        </p:txBody>
      </p:sp>
      <p:pic>
        <p:nvPicPr>
          <p:cNvPr id="4" name="Picture 2" descr="Classification of Edentulous Ridges for Fixed Partial Dentures">
            <a:extLst>
              <a:ext uri="{FF2B5EF4-FFF2-40B4-BE49-F238E27FC236}">
                <a16:creationId xmlns:a16="http://schemas.microsoft.com/office/drawing/2014/main" id="{0FCB0CA8-C988-40DA-8B57-FC0CF3872A4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873437" y="69301"/>
            <a:ext cx="2045576" cy="168885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487207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584D33-FABD-7A13-48E7-848539FB4D33}"/>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60E4BD4F-B10E-6592-CF8A-0ED54013CCD6}"/>
              </a:ext>
            </a:extLst>
          </p:cNvPr>
          <p:cNvSpPr>
            <a:spLocks noGrp="1"/>
          </p:cNvSpPr>
          <p:nvPr>
            <p:ph idx="1"/>
          </p:nvPr>
        </p:nvSpPr>
        <p:spPr/>
        <p:txBody>
          <a:bodyPr/>
          <a:lstStyle/>
          <a:p>
            <a:pPr algn="just"/>
            <a:r>
              <a:rPr lang="en-US" dirty="0"/>
              <a:t>Removable prosthodontics is devoted to replacement of missing teeth and contiguous tissues with prostheses designed to be removed by the wearer. It includes two disciplines: removable complete and removable partial prosthodontics</a:t>
            </a:r>
            <a:endParaRPr lang="en-IN" dirty="0"/>
          </a:p>
        </p:txBody>
      </p:sp>
      <p:pic>
        <p:nvPicPr>
          <p:cNvPr id="2050" name="Picture 2" descr="A. Maxillary RPD With An Immediate Denture. B. Mandibular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98043" y="3351727"/>
            <a:ext cx="3267075" cy="23907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794398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343</TotalTime>
  <Words>3127</Words>
  <Application>Microsoft Office PowerPoint</Application>
  <PresentationFormat>Widescreen</PresentationFormat>
  <Paragraphs>202</Paragraphs>
  <Slides>49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49</vt:i4>
      </vt:variant>
    </vt:vector>
  </HeadingPairs>
  <TitlesOfParts>
    <vt:vector size="54" baseType="lpstr">
      <vt:lpstr>Arial</vt:lpstr>
      <vt:lpstr>Calibri</vt:lpstr>
      <vt:lpstr>Calibri Light</vt:lpstr>
      <vt:lpstr>Times New Roman</vt:lpstr>
      <vt:lpstr>Office Theme</vt:lpstr>
      <vt:lpstr>PowerPoint Presentation</vt:lpstr>
      <vt:lpstr>Specific Learning Objective</vt:lpstr>
      <vt:lpstr>contents</vt:lpstr>
      <vt:lpstr>Introduction</vt:lpstr>
      <vt:lpstr>PowerPoint Presentation</vt:lpstr>
      <vt:lpstr>Branches of prosthodontics</vt:lpstr>
      <vt:lpstr>PowerPoint Presentation</vt:lpstr>
      <vt:lpstr>PowerPoint Presentation</vt:lpstr>
      <vt:lpstr>PowerPoint Presentation</vt:lpstr>
      <vt:lpstr>Terms related to dental prostheses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Treatment of Partially Edentulous Patient</vt:lpstr>
      <vt:lpstr>Contraindications for fixed partial denture therapy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Summary</vt:lpstr>
      <vt:lpstr>Take home message</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ankita</dc:creator>
  <cp:lastModifiedBy>dell</cp:lastModifiedBy>
  <cp:revision>53</cp:revision>
  <dcterms:created xsi:type="dcterms:W3CDTF">2022-09-09T08:39:12Z</dcterms:created>
  <dcterms:modified xsi:type="dcterms:W3CDTF">2022-09-23T07:12:53Z</dcterms:modified>
</cp:coreProperties>
</file>